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317" r:id="rId4"/>
    <p:sldId id="264" r:id="rId5"/>
    <p:sldId id="266" r:id="rId6"/>
    <p:sldId id="267" r:id="rId7"/>
    <p:sldId id="268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318" r:id="rId16"/>
    <p:sldId id="282" r:id="rId17"/>
    <p:sldId id="283" r:id="rId18"/>
    <p:sldId id="324" r:id="rId19"/>
    <p:sldId id="334" r:id="rId20"/>
    <p:sldId id="335" r:id="rId21"/>
    <p:sldId id="322" r:id="rId22"/>
    <p:sldId id="284" r:id="rId23"/>
    <p:sldId id="319" r:id="rId24"/>
    <p:sldId id="321" r:id="rId25"/>
    <p:sldId id="320" r:id="rId26"/>
    <p:sldId id="336" r:id="rId27"/>
    <p:sldId id="337" r:id="rId28"/>
    <p:sldId id="325" r:id="rId29"/>
    <p:sldId id="285" r:id="rId30"/>
    <p:sldId id="286" r:id="rId31"/>
    <p:sldId id="287" r:id="rId32"/>
    <p:sldId id="323" r:id="rId33"/>
    <p:sldId id="288" r:id="rId34"/>
    <p:sldId id="289" r:id="rId35"/>
    <p:sldId id="326" r:id="rId36"/>
    <p:sldId id="327" r:id="rId37"/>
    <p:sldId id="328" r:id="rId38"/>
    <p:sldId id="329" r:id="rId39"/>
    <p:sldId id="330" r:id="rId40"/>
    <p:sldId id="331" r:id="rId41"/>
    <p:sldId id="332" r:id="rId42"/>
    <p:sldId id="333" r:id="rId43"/>
    <p:sldId id="308" r:id="rId44"/>
    <p:sldId id="309" r:id="rId45"/>
    <p:sldId id="311" r:id="rId46"/>
    <p:sldId id="312" r:id="rId47"/>
    <p:sldId id="313" r:id="rId48"/>
    <p:sldId id="314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7" autoAdjust="0"/>
    <p:restoredTop sz="94660"/>
  </p:normalViewPr>
  <p:slideViewPr>
    <p:cSldViewPr snapToGrid="0">
      <p:cViewPr>
        <p:scale>
          <a:sx n="80" d="100"/>
          <a:sy n="80" d="100"/>
        </p:scale>
        <p:origin x="600" y="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26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738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702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26" t="48679" r="48653" b="-2"/>
          <a:stretch>
            <a:fillRect/>
          </a:stretch>
        </p:blipFill>
        <p:spPr bwMode="auto">
          <a:xfrm>
            <a:off x="5963139" y="-12700"/>
            <a:ext cx="62484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직선 연결선 6"/>
          <p:cNvCxnSpPr/>
          <p:nvPr userDrawn="1"/>
        </p:nvCxnSpPr>
        <p:spPr>
          <a:xfrm>
            <a:off x="11742615" y="6684964"/>
            <a:ext cx="0" cy="17303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>
            <a:spLocks noChangeArrowheads="1"/>
          </p:cNvSpPr>
          <p:nvPr userDrawn="1"/>
        </p:nvSpPr>
        <p:spPr bwMode="auto">
          <a:xfrm>
            <a:off x="468923" y="1052513"/>
            <a:ext cx="11254154" cy="36512"/>
          </a:xfrm>
          <a:prstGeom prst="rect">
            <a:avLst/>
          </a:prstGeom>
          <a:gradFill rotWithShape="0">
            <a:gsLst>
              <a:gs pos="0">
                <a:srgbClr val="00338E"/>
              </a:gs>
              <a:gs pos="50000">
                <a:srgbClr val="612FEA"/>
              </a:gs>
              <a:gs pos="100000">
                <a:srgbClr val="00407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 sz="1400">
                <a:solidFill>
                  <a:srgbClr val="000000"/>
                </a:solidFill>
                <a:latin typeface="JBold"/>
                <a:ea typeface="JBold"/>
                <a:cs typeface="JBold"/>
              </a:defRPr>
            </a:lvl1pPr>
            <a:lvl2pPr marL="742950" indent="-285750">
              <a:defRPr kumimoji="1" sz="1400">
                <a:solidFill>
                  <a:srgbClr val="000000"/>
                </a:solidFill>
                <a:latin typeface="JBold"/>
                <a:ea typeface="JBold"/>
                <a:cs typeface="JBold"/>
              </a:defRPr>
            </a:lvl2pPr>
            <a:lvl3pPr marL="1143000" indent="-228600">
              <a:defRPr kumimoji="1" sz="1400">
                <a:solidFill>
                  <a:srgbClr val="000000"/>
                </a:solidFill>
                <a:latin typeface="JBold"/>
                <a:ea typeface="JBold"/>
                <a:cs typeface="JBold"/>
              </a:defRPr>
            </a:lvl3pPr>
            <a:lvl4pPr marL="1600200" indent="-228600">
              <a:defRPr kumimoji="1" sz="1400">
                <a:solidFill>
                  <a:srgbClr val="000000"/>
                </a:solidFill>
                <a:latin typeface="JBold"/>
                <a:ea typeface="JBold"/>
                <a:cs typeface="JBold"/>
              </a:defRPr>
            </a:lvl4pPr>
            <a:lvl5pPr marL="2057400" indent="-228600">
              <a:defRPr kumimoji="1" sz="1400">
                <a:solidFill>
                  <a:srgbClr val="000000"/>
                </a:solidFill>
                <a:latin typeface="JBold"/>
                <a:ea typeface="JBold"/>
                <a:cs typeface="JBold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000000"/>
                </a:solidFill>
                <a:latin typeface="JBold"/>
                <a:ea typeface="JBold"/>
                <a:cs typeface="JBold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000000"/>
                </a:solidFill>
                <a:latin typeface="JBold"/>
                <a:ea typeface="JBold"/>
                <a:cs typeface="JBold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000000"/>
                </a:solidFill>
                <a:latin typeface="JBold"/>
                <a:ea typeface="JBold"/>
                <a:cs typeface="JBold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rgbClr val="000000"/>
                </a:solidFill>
                <a:latin typeface="JBold"/>
                <a:ea typeface="JBold"/>
                <a:cs typeface="JBold"/>
              </a:defRPr>
            </a:lvl9pPr>
          </a:lstStyle>
          <a:p>
            <a:pPr algn="ctr">
              <a:defRPr/>
            </a:pPr>
            <a:endParaRPr lang="ko-KR" altLang="en-US" sz="180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10705123" y="6684964"/>
            <a:ext cx="437662" cy="122237"/>
          </a:xfrm>
          <a:prstGeom prst="rect">
            <a:avLst/>
          </a:prstGeom>
          <a:ln>
            <a:noFill/>
          </a:ln>
        </p:spPr>
        <p:txBody>
          <a:bodyPr lIns="107275" tIns="0" rIns="107275" bIns="0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5E6BB785-5CF4-4C44-9F3F-1B52C77B035A}" type="slidenum">
              <a:rPr kumimoji="0" lang="ko-KR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ko-KR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11742615" y="6308726"/>
            <a:ext cx="0" cy="1746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11742615" y="6308726"/>
            <a:ext cx="0" cy="1746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488852" y="1204405"/>
            <a:ext cx="11255404" cy="5328592"/>
          </a:xfrm>
          <a:prstGeom prst="rect">
            <a:avLst/>
          </a:prstGeom>
        </p:spPr>
        <p:txBody>
          <a:bodyPr lIns="107275" tIns="144000" rIns="107275" bIns="53637">
            <a:noAutofit/>
          </a:bodyPr>
          <a:lstStyle>
            <a:lvl1pPr marL="449263" indent="-355600">
              <a:lnSpc>
                <a:spcPct val="120000"/>
              </a:lnSpc>
              <a:buClr>
                <a:srgbClr val="002563"/>
              </a:buClr>
              <a:buSzPct val="90000"/>
              <a:buFont typeface="Wingdings" panose="05000000000000000000" pitchFamily="2" charset="2"/>
              <a:buChar char="l"/>
              <a:defRPr sz="2200" b="1" baseline="0">
                <a:solidFill>
                  <a:srgbClr val="002563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9263" indent="-177800">
              <a:lnSpc>
                <a:spcPct val="120000"/>
              </a:lnSpc>
              <a:buClr>
                <a:schemeClr val="tx1"/>
              </a:buClr>
              <a:buSzPct val="75000"/>
              <a:buFont typeface="Arial" pitchFamily="34" charset="0"/>
              <a:buChar char="•"/>
              <a:defRPr sz="18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5475" indent="-177800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600" b="1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1688" indent="-176213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400" b="1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89013" indent="-187325">
              <a:lnSpc>
                <a:spcPct val="120000"/>
              </a:lnSpc>
              <a:buClr>
                <a:schemeClr val="tx1"/>
              </a:buClr>
              <a:buFont typeface="Arial" pitchFamily="34" charset="0"/>
              <a:buChar char="•"/>
              <a:defRPr sz="1200" b="1">
                <a:solidFill>
                  <a:srgbClr val="464646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2" y="18000"/>
            <a:ext cx="12180513" cy="1034737"/>
          </a:xfrm>
          <a:prstGeom prst="rect">
            <a:avLst/>
          </a:prstGeom>
          <a:ln>
            <a:noFill/>
          </a:ln>
        </p:spPr>
        <p:txBody>
          <a:bodyPr wrap="none" lIns="107275" tIns="53637" rIns="107275" bIns="53637" anchor="b">
            <a:noAutofit/>
          </a:bodyPr>
          <a:lstStyle>
            <a:lvl1pPr marL="0" indent="0" algn="ctr" defTabSz="107274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3600" b="1" kern="1200" cap="none" baseline="0" dirty="0">
                <a:gradFill>
                  <a:gsLst>
                    <a:gs pos="0">
                      <a:srgbClr val="00338E"/>
                    </a:gs>
                    <a:gs pos="50000">
                      <a:srgbClr val="4615D1"/>
                    </a:gs>
                    <a:gs pos="100000">
                      <a:srgbClr val="004070"/>
                    </a:gs>
                  </a:gsLst>
                  <a:lin ang="0" scaled="1"/>
                </a:gradFill>
                <a:effectLst>
                  <a:glow rad="101600">
                    <a:schemeClr val="bg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1" y="6608308"/>
            <a:ext cx="10172759" cy="249693"/>
          </a:xfrm>
          <a:prstGeom prst="rect">
            <a:avLst/>
          </a:prstGeom>
        </p:spPr>
        <p:txBody>
          <a:bodyPr anchor="b">
            <a:noAutofit/>
          </a:bodyPr>
          <a:lstStyle>
            <a:lvl1pPr marL="90488" indent="0">
              <a:lnSpc>
                <a:spcPct val="50000"/>
              </a:lnSpc>
              <a:buNone/>
              <a:defRPr sz="8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0524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296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746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00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26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65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163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811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84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6CBB5-8134-482A-A3BA-187F02158DCD}" type="datetimeFigureOut">
              <a:rPr lang="ko-KR" altLang="en-US" smtClean="0"/>
              <a:t>2020-11-01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7D5EE-0C1E-4045-8FC6-6AD0BFBE63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64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www.youtube.com/watch?v=i30LdzxeCs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F%B8%EA%B5%AD_%EA%B5%AD%EB%B0%A9%EB%B6%8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TDG5gjwPGo" TargetMode="External"/><Relationship Id="rId5" Type="http://schemas.openxmlformats.org/officeDocument/2006/relationships/hyperlink" Target="https://ko.wikipedia.org/wiki/%EB%AC%B4%EC%9D%B8_%EC%9E%90%EB%8F%99%EC%B0%A8" TargetMode="External"/><Relationship Id="rId4" Type="http://schemas.openxmlformats.org/officeDocument/2006/relationships/hyperlink" Target="https://ko.wikipedia.org/wiki/%EB%B0%A9%EC%9C%84%EA%B3%A0%EB%93%B1%EC%97%B0%EA%B5%AC%EA%B3%84%ED%9A%8D%EA%B5%AD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3VKHRPgIPh0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57325" y="1736320"/>
            <a:ext cx="9144000" cy="1313413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인공지능</a:t>
            </a:r>
            <a:r>
              <a:rPr lang="en-US" altLang="ko-KR" b="1" dirty="0" smtClean="0">
                <a:latin typeface="+mn-ea"/>
                <a:ea typeface="+mn-ea"/>
              </a:rPr>
              <a:t/>
            </a:r>
            <a:br>
              <a:rPr lang="en-US" altLang="ko-KR" b="1" dirty="0" smtClean="0">
                <a:latin typeface="+mn-ea"/>
                <a:ea typeface="+mn-ea"/>
              </a:rPr>
            </a:br>
            <a:r>
              <a:rPr lang="en-US" altLang="ko-KR" b="1" dirty="0" smtClean="0">
                <a:latin typeface="+mn-ea"/>
                <a:ea typeface="+mn-ea"/>
              </a:rPr>
              <a:t>Artificial Intelligence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6850" y="5010150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2020.11.02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9167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황금기</a:t>
            </a:r>
            <a:r>
              <a:rPr lang="en-US" altLang="ko-KR" dirty="0" smtClean="0"/>
              <a:t>(1956~1974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2063750"/>
            <a:ext cx="10515600" cy="372745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다트머스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컨퍼런스</a:t>
            </a:r>
            <a:r>
              <a:rPr lang="ko-KR" altLang="en-US" dirty="0" smtClean="0"/>
              <a:t> 이후에</a:t>
            </a:r>
            <a:r>
              <a:rPr lang="en-US" altLang="ko-KR" dirty="0" smtClean="0"/>
              <a:t>, </a:t>
            </a:r>
            <a:r>
              <a:rPr lang="en-US" altLang="ko-KR" b="1" u="sng" dirty="0" smtClean="0">
                <a:solidFill>
                  <a:srgbClr val="C00000"/>
                </a:solidFill>
              </a:rPr>
              <a:t>AI</a:t>
            </a:r>
            <a:r>
              <a:rPr lang="ko-KR" altLang="en-US" b="1" u="sng" dirty="0" smtClean="0">
                <a:solidFill>
                  <a:srgbClr val="C00000"/>
                </a:solidFill>
              </a:rPr>
              <a:t>라는 새로운 영역</a:t>
            </a:r>
            <a:r>
              <a:rPr lang="ko-KR" altLang="en-US" dirty="0" smtClean="0"/>
              <a:t>은 발전의 땅을 질주하기 시작</a:t>
            </a:r>
            <a:endParaRPr lang="en-US" altLang="ko-KR" dirty="0" smtClean="0"/>
          </a:p>
          <a:p>
            <a:r>
              <a:rPr lang="ko-KR" altLang="en-US" dirty="0" smtClean="0"/>
              <a:t>이 기간에 만들어진 프로그램은 많은 사람들을 </a:t>
            </a:r>
            <a:r>
              <a:rPr lang="en-US" altLang="ko-KR" dirty="0" smtClean="0"/>
              <a:t>"</a:t>
            </a:r>
            <a:r>
              <a:rPr lang="ko-KR" altLang="en-US" dirty="0" smtClean="0"/>
              <a:t>놀랍게</a:t>
            </a:r>
            <a:r>
              <a:rPr lang="en-US" altLang="ko-KR" dirty="0" smtClean="0"/>
              <a:t>(astonishing)"</a:t>
            </a:r>
            <a:r>
              <a:rPr lang="ko-KR" altLang="en-US" dirty="0" smtClean="0"/>
              <a:t>만들었는데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프로그램은 </a:t>
            </a:r>
            <a:r>
              <a:rPr lang="ko-KR" altLang="en-US" b="1" dirty="0" smtClean="0">
                <a:solidFill>
                  <a:srgbClr val="C00000"/>
                </a:solidFill>
              </a:rPr>
              <a:t>대수학 문제를 풀었고 기하학의 정리를 증명</a:t>
            </a:r>
            <a:r>
              <a:rPr lang="ko-KR" altLang="en-US" dirty="0" smtClean="0"/>
              <a:t>했으며 </a:t>
            </a:r>
            <a:r>
              <a:rPr lang="ko-KR" altLang="en-US" b="1" dirty="0" smtClean="0">
                <a:solidFill>
                  <a:srgbClr val="C00000"/>
                </a:solidFill>
              </a:rPr>
              <a:t>영어를 학습</a:t>
            </a:r>
            <a:endParaRPr lang="en-US" altLang="ko-KR" b="1" dirty="0" smtClean="0">
              <a:solidFill>
                <a:srgbClr val="C00000"/>
              </a:solidFill>
            </a:endParaRPr>
          </a:p>
          <a:p>
            <a:r>
              <a:rPr lang="ko-KR" altLang="en-US" dirty="0" smtClean="0"/>
              <a:t>몇 사람들은 </a:t>
            </a:r>
            <a:r>
              <a:rPr lang="ko-KR" altLang="en-US" dirty="0" err="1" smtClean="0"/>
              <a:t>이와같은</a:t>
            </a:r>
            <a:r>
              <a:rPr lang="ko-KR" altLang="en-US" dirty="0" smtClean="0"/>
              <a:t> 기계의 </a:t>
            </a:r>
            <a:r>
              <a:rPr lang="en-US" altLang="ko-KR" dirty="0" smtClean="0"/>
              <a:t>"</a:t>
            </a:r>
            <a:r>
              <a:rPr lang="ko-KR" altLang="en-US" dirty="0" smtClean="0"/>
              <a:t>지능적</a:t>
            </a:r>
            <a:r>
              <a:rPr lang="en-US" altLang="ko-KR" dirty="0" smtClean="0"/>
              <a:t>" </a:t>
            </a:r>
            <a:r>
              <a:rPr lang="ko-KR" altLang="en-US" dirty="0" smtClean="0"/>
              <a:t>행동을 보고 </a:t>
            </a:r>
            <a:r>
              <a:rPr lang="en-US" altLang="ko-KR" dirty="0" smtClean="0"/>
              <a:t>AI</a:t>
            </a:r>
            <a:r>
              <a:rPr lang="ko-KR" altLang="en-US" dirty="0" smtClean="0"/>
              <a:t>로 모든 것이 가능할 것이라 믿음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43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의 암흑기</a:t>
            </a:r>
            <a:r>
              <a:rPr lang="en-US" altLang="ko-KR" dirty="0" smtClean="0"/>
              <a:t>(1974-1980)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70</a:t>
            </a:r>
            <a:r>
              <a:rPr lang="ko-KR" altLang="en-US" dirty="0" smtClean="0"/>
              <a:t>년대에 이르자</a:t>
            </a:r>
            <a:r>
              <a:rPr lang="en-US" altLang="ko-KR" dirty="0" smtClean="0"/>
              <a:t>, AI</a:t>
            </a:r>
            <a:r>
              <a:rPr lang="ko-KR" altLang="en-US" dirty="0" smtClean="0"/>
              <a:t>는 비판의 대상이 되었고 </a:t>
            </a:r>
            <a:r>
              <a:rPr lang="ko-KR" altLang="en-US" b="1" u="sng" dirty="0" smtClean="0">
                <a:solidFill>
                  <a:srgbClr val="C00000"/>
                </a:solidFill>
              </a:rPr>
              <a:t>재정적 위기</a:t>
            </a:r>
            <a:r>
              <a:rPr lang="ko-KR" altLang="en-US" dirty="0" smtClean="0"/>
              <a:t>가 옴</a:t>
            </a:r>
            <a:endParaRPr lang="en-US" altLang="ko-KR" dirty="0" smtClean="0"/>
          </a:p>
          <a:p>
            <a:r>
              <a:rPr lang="en-US" altLang="ko-KR" dirty="0" smtClean="0"/>
              <a:t>AI </a:t>
            </a:r>
            <a:r>
              <a:rPr lang="ko-KR" altLang="en-US" dirty="0" smtClean="0"/>
              <a:t>연구가들은 그들의 눈앞에 있는 </a:t>
            </a:r>
            <a:r>
              <a:rPr lang="ko-KR" altLang="en-US" b="1" u="sng" dirty="0" smtClean="0">
                <a:solidFill>
                  <a:srgbClr val="C00000"/>
                </a:solidFill>
              </a:rPr>
              <a:t>복잡한 문제를 해결하는데 실패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r>
              <a:rPr lang="ko-KR" altLang="en-US" dirty="0" smtClean="0"/>
              <a:t>연구가들의 엄청난 낙관론은 연구에 대한 기대를 매우 높여놓았고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그들이 약속했던 결과를 보여주지 못하자</a:t>
            </a:r>
            <a:r>
              <a:rPr lang="en-US" altLang="ko-KR" dirty="0" smtClean="0"/>
              <a:t>, AI</a:t>
            </a:r>
            <a:r>
              <a:rPr lang="ko-KR" altLang="en-US" dirty="0" smtClean="0"/>
              <a:t>에 대한 자금 투자는 사라져버림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6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5614"/>
            <a:ext cx="10515600" cy="1031661"/>
          </a:xfrm>
        </p:spPr>
        <p:txBody>
          <a:bodyPr/>
          <a:lstStyle/>
          <a:p>
            <a:r>
              <a:rPr lang="en-US" altLang="ko-KR" dirty="0" smtClean="0"/>
              <a:t>Boom 1980-1987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511836"/>
            <a:ext cx="11277600" cy="4955319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1980</a:t>
            </a:r>
            <a:r>
              <a:rPr lang="ko-KR" altLang="en-US" dirty="0" smtClean="0"/>
              <a:t>년대에는 전 세계적으로 사용 된 ‘</a:t>
            </a:r>
            <a:r>
              <a:rPr lang="ko-KR" altLang="en-US" b="1" dirty="0" smtClean="0">
                <a:solidFill>
                  <a:srgbClr val="FF0000"/>
                </a:solidFill>
              </a:rPr>
              <a:t>전문가 시스템</a:t>
            </a:r>
            <a:r>
              <a:rPr lang="ko-KR" altLang="en-US" dirty="0" smtClean="0"/>
              <a:t>’이라고 일컫는 인공지능 프로그램의 형태였고 </a:t>
            </a:r>
            <a:r>
              <a:rPr lang="ko-KR" altLang="en-US" b="1" dirty="0" smtClean="0">
                <a:solidFill>
                  <a:srgbClr val="C00000"/>
                </a:solidFill>
              </a:rPr>
              <a:t>인공지능 </a:t>
            </a:r>
            <a:r>
              <a:rPr lang="ko-KR" altLang="en-US" b="1" dirty="0" smtClean="0">
                <a:solidFill>
                  <a:srgbClr val="C00000"/>
                </a:solidFill>
              </a:rPr>
              <a:t>검색 </a:t>
            </a:r>
            <a:r>
              <a:rPr lang="ko-KR" altLang="en-US" dirty="0" smtClean="0"/>
              <a:t>에 </a:t>
            </a:r>
            <a:r>
              <a:rPr lang="ko-KR" altLang="en-US" dirty="0" smtClean="0"/>
              <a:t>초점이 맞춰졌음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1980</a:t>
            </a:r>
            <a:r>
              <a:rPr lang="ko-KR" altLang="en-US" dirty="0" smtClean="0"/>
              <a:t>년대에 존 </a:t>
            </a:r>
            <a:r>
              <a:rPr lang="ko-KR" altLang="en-US" dirty="0" err="1" smtClean="0"/>
              <a:t>홉필드와</a:t>
            </a:r>
            <a:r>
              <a:rPr lang="ko-KR" altLang="en-US" dirty="0" smtClean="0"/>
              <a:t> 데이비드 </a:t>
            </a:r>
            <a:r>
              <a:rPr lang="ko-KR" altLang="en-US" dirty="0" err="1" smtClean="0"/>
              <a:t>루멜하트의</a:t>
            </a:r>
            <a:r>
              <a:rPr lang="ko-KR" altLang="en-US" dirty="0" smtClean="0"/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신경망</a:t>
            </a:r>
            <a:r>
              <a:rPr lang="en-US" altLang="ko-KR" b="1" dirty="0" smtClean="0">
                <a:solidFill>
                  <a:srgbClr val="C00000"/>
                </a:solidFill>
              </a:rPr>
              <a:t>(Neural Networks)</a:t>
            </a:r>
            <a:r>
              <a:rPr lang="ko-KR" altLang="en-US" b="1" dirty="0" smtClean="0">
                <a:solidFill>
                  <a:srgbClr val="C00000"/>
                </a:solidFill>
              </a:rPr>
              <a:t> </a:t>
            </a:r>
            <a:r>
              <a:rPr lang="ko-KR" altLang="en-US" b="1" dirty="0" smtClean="0">
                <a:solidFill>
                  <a:srgbClr val="C00000"/>
                </a:solidFill>
              </a:rPr>
              <a:t>이론의 등장</a:t>
            </a:r>
            <a:endParaRPr lang="en-US" altLang="ko-KR" b="1" dirty="0" smtClean="0">
              <a:solidFill>
                <a:srgbClr val="C0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35" y="2484795"/>
            <a:ext cx="9397429" cy="2611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1317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The second AI winter 1987-1993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AI</a:t>
            </a:r>
            <a:r>
              <a:rPr lang="ko-KR" altLang="en-US" dirty="0" smtClean="0"/>
              <a:t>와 비즈니스 커뮤니티의 매력은 상실했고 경제적 거품이라는 고전적 형태의 </a:t>
            </a:r>
            <a:r>
              <a:rPr lang="en-US" altLang="ko-KR" dirty="0" smtClean="0"/>
              <a:t>1980</a:t>
            </a:r>
            <a:r>
              <a:rPr lang="ko-KR" altLang="en-US" dirty="0" smtClean="0"/>
              <a:t>년대에 </a:t>
            </a:r>
            <a:r>
              <a:rPr lang="ko-KR" altLang="en-US" dirty="0" smtClean="0"/>
              <a:t>빠짐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1974</a:t>
            </a:r>
            <a:r>
              <a:rPr lang="ko-KR" altLang="en-US" dirty="0" smtClean="0"/>
              <a:t>년에 전문가 시스템에 대한 열정이 통제할 수 없을 정도로 퍼져나가고 이에 대한 실망이 확실히 따라올 것이라는 걱정이 있었고 이 때 투자가 끊기고 살아남은 연구원들에 의해서 “</a:t>
            </a:r>
            <a:r>
              <a:rPr lang="en-US" altLang="ko-KR" dirty="0" smtClean="0"/>
              <a:t>AI winter”</a:t>
            </a:r>
            <a:r>
              <a:rPr lang="ko-KR" altLang="en-US" dirty="0" smtClean="0"/>
              <a:t>이라는 단어가 생김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12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3375" y="119063"/>
            <a:ext cx="10515600" cy="960438"/>
          </a:xfrm>
        </p:spPr>
        <p:txBody>
          <a:bodyPr/>
          <a:lstStyle/>
          <a:p>
            <a:r>
              <a:rPr lang="ko-KR" altLang="ko-KR" b="1" dirty="0" smtClean="0">
                <a:effectLst/>
              </a:rPr>
              <a:t>AI 1993-present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3375" y="1158877"/>
            <a:ext cx="11125200" cy="4351338"/>
          </a:xfrm>
        </p:spPr>
        <p:txBody>
          <a:bodyPr>
            <a:noAutofit/>
          </a:bodyPr>
          <a:lstStyle/>
          <a:p>
            <a:r>
              <a:rPr lang="ko-KR" altLang="ko-KR" sz="2400" dirty="0" smtClean="0">
                <a:effectLst/>
              </a:rPr>
              <a:t>1997년 5월 11일, Deep blue는 당시 세계 체스 챔피언이었던 Garry Kasparov를 이</a:t>
            </a:r>
            <a:r>
              <a:rPr lang="ko-KR" altLang="en-US" sz="2400" dirty="0" smtClean="0">
                <a:effectLst/>
              </a:rPr>
              <a:t>김</a:t>
            </a:r>
            <a:endParaRPr lang="en-US" altLang="ko-KR" sz="2400" dirty="0" smtClean="0">
              <a:effectLst/>
            </a:endParaRPr>
          </a:p>
          <a:p>
            <a:r>
              <a:rPr lang="ko-KR" altLang="ko-KR" sz="2400" dirty="0" smtClean="0">
                <a:effectLst/>
              </a:rPr>
              <a:t>2011년 2월, </a:t>
            </a:r>
            <a:r>
              <a:rPr lang="ko-KR" altLang="en-US" sz="2400" b="1" u="sng" dirty="0" err="1" smtClean="0">
                <a:solidFill>
                  <a:srgbClr val="C00000"/>
                </a:solidFill>
              </a:rPr>
              <a:t>제퍼디</a:t>
            </a:r>
            <a:r>
              <a:rPr lang="en-US" altLang="ko-KR" sz="2400" b="1" u="sng" dirty="0" smtClean="0">
                <a:solidFill>
                  <a:srgbClr val="C00000"/>
                </a:solidFill>
              </a:rPr>
              <a:t>(</a:t>
            </a:r>
            <a:r>
              <a:rPr lang="ko-KR" altLang="ko-KR" sz="2400" b="1" u="sng" dirty="0" err="1" smtClean="0">
                <a:solidFill>
                  <a:srgbClr val="C00000"/>
                </a:solidFill>
                <a:effectLst/>
              </a:rPr>
              <a:t>Jeopardy</a:t>
            </a:r>
            <a:r>
              <a:rPr lang="ko-KR" altLang="ko-KR" sz="2400" b="1" u="sng" dirty="0" smtClean="0">
                <a:solidFill>
                  <a:srgbClr val="C00000"/>
                </a:solidFill>
                <a:effectLst/>
              </a:rPr>
              <a:t>!</a:t>
            </a:r>
            <a:r>
              <a:rPr lang="en-US" altLang="ko-KR" sz="2400" b="1" u="sng" dirty="0" smtClean="0">
                <a:solidFill>
                  <a:srgbClr val="C00000"/>
                </a:solidFill>
                <a:effectLst/>
              </a:rPr>
              <a:t>)</a:t>
            </a:r>
            <a:r>
              <a:rPr lang="ko-KR" altLang="ko-KR" sz="2400" b="1" u="sng" dirty="0" smtClean="0">
                <a:solidFill>
                  <a:srgbClr val="C00000"/>
                </a:solidFill>
                <a:effectLst/>
              </a:rPr>
              <a:t> </a:t>
            </a:r>
            <a:r>
              <a:rPr lang="ko-KR" altLang="ko-KR" sz="2400" b="1" u="sng" dirty="0" smtClean="0">
                <a:solidFill>
                  <a:srgbClr val="C00000"/>
                </a:solidFill>
                <a:effectLst/>
              </a:rPr>
              <a:t>퀴즈 쇼</a:t>
            </a:r>
            <a:r>
              <a:rPr lang="ko-KR" altLang="ko-KR" sz="2400" dirty="0" smtClean="0">
                <a:effectLst/>
              </a:rPr>
              <a:t>의 시범 경기에서 IBM의 대답하는 시스템 왓슨은 상당히 여유롭게 Brad Rutter 과 Ken Jennings 두 명의 뛰어난 Jeopardy! 챔피언들을 </a:t>
            </a:r>
            <a:r>
              <a:rPr lang="ko-KR" altLang="en-US" sz="2400" dirty="0" smtClean="0">
                <a:effectLst/>
              </a:rPr>
              <a:t>이</a:t>
            </a:r>
            <a:r>
              <a:rPr lang="ko-KR" altLang="en-US" sz="2400" dirty="0" smtClean="0"/>
              <a:t>김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>
                <a:effectLst/>
              </a:rPr>
              <a:t> </a:t>
            </a:r>
            <a:r>
              <a:rPr lang="en-US" altLang="ko-KR" sz="2400" dirty="0" smtClean="0">
                <a:effectLst/>
              </a:rPr>
              <a:t>     </a:t>
            </a:r>
            <a:r>
              <a:rPr lang="en-US" altLang="ko-KR" sz="1800" dirty="0" smtClean="0">
                <a:solidFill>
                  <a:srgbClr val="C00000"/>
                </a:solidFill>
                <a:hlinkClick r:id="rId2"/>
              </a:rPr>
              <a:t>2019.11.22 </a:t>
            </a:r>
            <a:r>
              <a:rPr lang="ko-KR" altLang="en-US" sz="1800" dirty="0" smtClean="0">
                <a:solidFill>
                  <a:srgbClr val="C00000"/>
                </a:solidFill>
                <a:hlinkClick r:id="rId2"/>
              </a:rPr>
              <a:t>미국 유명 </a:t>
            </a:r>
            <a:r>
              <a:rPr lang="ko-KR" altLang="en-US" sz="1800" dirty="0" err="1" smtClean="0">
                <a:solidFill>
                  <a:srgbClr val="C00000"/>
                </a:solidFill>
                <a:hlinkClick r:id="rId2"/>
              </a:rPr>
              <a:t>퀴즈쇼</a:t>
            </a:r>
            <a:r>
              <a:rPr lang="ko-KR" altLang="en-US" sz="1800" dirty="0" smtClean="0">
                <a:solidFill>
                  <a:srgbClr val="C00000"/>
                </a:solidFill>
                <a:hlinkClick r:id="rId2"/>
              </a:rPr>
              <a:t> </a:t>
            </a:r>
            <a:r>
              <a:rPr lang="ko-KR" altLang="en-US" sz="1800" dirty="0" err="1" smtClean="0">
                <a:solidFill>
                  <a:srgbClr val="C00000"/>
                </a:solidFill>
                <a:hlinkClick r:id="rId2"/>
              </a:rPr>
              <a:t>제퍼디</a:t>
            </a:r>
            <a:r>
              <a:rPr lang="ko-KR" altLang="en-US" sz="1800" dirty="0" smtClean="0">
                <a:solidFill>
                  <a:srgbClr val="C00000"/>
                </a:solidFill>
                <a:hlinkClick r:id="rId2"/>
              </a:rPr>
              <a:t> </a:t>
            </a:r>
            <a:r>
              <a:rPr lang="en-US" altLang="ko-KR" sz="1800" dirty="0" smtClean="0">
                <a:solidFill>
                  <a:srgbClr val="C00000"/>
                </a:solidFill>
                <a:hlinkClick r:id="rId2"/>
              </a:rPr>
              <a:t>Jeopardy </a:t>
            </a:r>
            <a:r>
              <a:rPr lang="ko-KR" altLang="en-US" sz="1800" dirty="0" err="1" smtClean="0">
                <a:solidFill>
                  <a:srgbClr val="C00000"/>
                </a:solidFill>
                <a:hlinkClick r:id="rId2"/>
              </a:rPr>
              <a:t>방탄소년단</a:t>
            </a:r>
            <a:r>
              <a:rPr lang="ko-KR" altLang="en-US" sz="1800" dirty="0" smtClean="0">
                <a:solidFill>
                  <a:srgbClr val="C00000"/>
                </a:solidFill>
                <a:hlinkClick r:id="rId2"/>
              </a:rPr>
              <a:t> 퀴즈</a:t>
            </a:r>
            <a:endParaRPr lang="en-US" altLang="ko-KR" sz="1800" dirty="0" smtClean="0">
              <a:solidFill>
                <a:srgbClr val="C00000"/>
              </a:solidFill>
              <a:effectLst/>
            </a:endParaRPr>
          </a:p>
          <a:p>
            <a:r>
              <a:rPr lang="en-US" altLang="ko-KR" sz="2400" dirty="0" smtClean="0"/>
              <a:t>2016</a:t>
            </a:r>
            <a:r>
              <a:rPr lang="ko-KR" altLang="en-US" sz="2400" dirty="0" smtClean="0"/>
              <a:t>년 바둑에서 한국의 </a:t>
            </a:r>
            <a:r>
              <a:rPr lang="ko-KR" altLang="en-US" sz="2400" dirty="0" err="1" smtClean="0"/>
              <a:t>이세돌을</a:t>
            </a:r>
            <a:r>
              <a:rPr lang="ko-KR" altLang="en-US" sz="2400" dirty="0" smtClean="0"/>
              <a:t> 이김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AlphaGo</a:t>
            </a:r>
            <a:r>
              <a:rPr lang="en-US" altLang="ko-KR" sz="2400" dirty="0" smtClean="0"/>
              <a:t> 4:1)</a:t>
            </a:r>
          </a:p>
          <a:p>
            <a:r>
              <a:rPr lang="en-US" altLang="ko-KR" sz="2400" dirty="0" smtClean="0"/>
              <a:t>2017</a:t>
            </a:r>
            <a:r>
              <a:rPr lang="ko-KR" altLang="en-US" sz="2400" dirty="0" smtClean="0"/>
              <a:t>년 중국의 </a:t>
            </a:r>
            <a:r>
              <a:rPr lang="ko-KR" altLang="en-US" sz="2400" dirty="0" err="1" smtClean="0"/>
              <a:t>커제를</a:t>
            </a:r>
            <a:r>
              <a:rPr lang="ko-KR" altLang="en-US" sz="2400" dirty="0" smtClean="0"/>
              <a:t> 이김</a:t>
            </a:r>
            <a:r>
              <a:rPr lang="en-US" altLang="ko-KR" sz="2400" dirty="0"/>
              <a:t> (</a:t>
            </a:r>
            <a:r>
              <a:rPr lang="en-US" altLang="ko-KR" sz="2400" dirty="0" err="1"/>
              <a:t>AlphaGo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3:0)</a:t>
            </a:r>
            <a:endParaRPr lang="ko-KR" altLang="en-US" sz="2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15375" y="6365875"/>
            <a:ext cx="2743200" cy="365125"/>
          </a:xfrm>
        </p:spPr>
        <p:txBody>
          <a:bodyPr/>
          <a:lstStyle/>
          <a:p>
            <a:fld id="{D3839403-9E09-438B-B7E5-3A69F918983C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09" y="4501484"/>
            <a:ext cx="3321502" cy="18695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48" y="4492625"/>
            <a:ext cx="3339419" cy="18700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258" y="4492624"/>
            <a:ext cx="3367470" cy="187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3375" y="119063"/>
            <a:ext cx="10515600" cy="960438"/>
          </a:xfrm>
        </p:spPr>
        <p:txBody>
          <a:bodyPr/>
          <a:lstStyle/>
          <a:p>
            <a:r>
              <a:rPr lang="ko-KR" altLang="ko-KR" b="1" dirty="0" smtClean="0">
                <a:effectLst/>
              </a:rPr>
              <a:t>AI </a:t>
            </a:r>
            <a:r>
              <a:rPr lang="ko-KR" altLang="en-US" b="1" dirty="0" smtClean="0">
                <a:effectLst/>
              </a:rPr>
              <a:t>성공사례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715375" y="6365875"/>
            <a:ext cx="2743200" cy="365125"/>
          </a:xfrm>
        </p:spPr>
        <p:txBody>
          <a:bodyPr/>
          <a:lstStyle/>
          <a:p>
            <a:fld id="{D3839403-9E09-438B-B7E5-3A69F918983C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306" y="1021312"/>
            <a:ext cx="8339919" cy="47405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7727" y="5807670"/>
            <a:ext cx="10887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*</a:t>
            </a:r>
            <a:r>
              <a:rPr lang="ko-KR" altLang="en-US" b="1" dirty="0" err="1" smtClean="0">
                <a:solidFill>
                  <a:srgbClr val="C00000"/>
                </a:solidFill>
                <a:latin typeface="Arial" panose="020B0604020202020204" pitchFamily="34" charset="0"/>
              </a:rPr>
              <a:t>다르파</a:t>
            </a:r>
            <a:r>
              <a:rPr lang="ko-KR" altLang="en-US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  <a:latin typeface="Arial" panose="020B0604020202020204" pitchFamily="34" charset="0"/>
              </a:rPr>
              <a:t>그랜드</a:t>
            </a:r>
            <a:r>
              <a:rPr lang="ko-KR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ko-KR" altLang="en-US" b="1" dirty="0" err="1">
                <a:solidFill>
                  <a:srgbClr val="C00000"/>
                </a:solidFill>
                <a:latin typeface="Arial" panose="020B0604020202020204" pitchFamily="34" charset="0"/>
              </a:rPr>
              <a:t>챌린지</a:t>
            </a:r>
            <a:r>
              <a:rPr lang="en-US" altLang="ko-KR" b="1" dirty="0">
                <a:solidFill>
                  <a:srgbClr val="C00000"/>
                </a:solidFill>
                <a:latin typeface="Arial" panose="020B0604020202020204" pitchFamily="34" charset="0"/>
              </a:rPr>
              <a:t>(The DARPA Grand Challenge)</a:t>
            </a:r>
            <a:r>
              <a:rPr lang="ko-KR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는 </a:t>
            </a:r>
            <a:r>
              <a:rPr lang="ko-KR" altLang="en-US" b="1" dirty="0">
                <a:solidFill>
                  <a:srgbClr val="C00000"/>
                </a:solidFill>
                <a:latin typeface="Arial" panose="020B0604020202020204" pitchFamily="34" charset="0"/>
                <a:hlinkClick r:id="rId3" tooltip="미국 국방부"/>
              </a:rPr>
              <a:t>미국 국방부</a:t>
            </a:r>
            <a:r>
              <a:rPr lang="ko-KR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 </a:t>
            </a:r>
            <a:r>
              <a:rPr lang="ko-KR" altLang="en-US" b="1" dirty="0" err="1">
                <a:solidFill>
                  <a:srgbClr val="C00000"/>
                </a:solidFill>
                <a:latin typeface="Arial" panose="020B0604020202020204" pitchFamily="34" charset="0"/>
              </a:rPr>
              <a:t>최고위</a:t>
            </a:r>
            <a:r>
              <a:rPr lang="ko-KR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 연구기관인 </a:t>
            </a:r>
            <a:r>
              <a:rPr lang="ko-KR" altLang="en-US" b="1" dirty="0">
                <a:solidFill>
                  <a:srgbClr val="C00000"/>
                </a:solidFill>
                <a:latin typeface="Arial" panose="020B0604020202020204" pitchFamily="34" charset="0"/>
                <a:hlinkClick r:id="rId4" tooltip="방위고등연구계획국"/>
              </a:rPr>
              <a:t>국방고등기획국</a:t>
            </a:r>
            <a:r>
              <a:rPr lang="en-US" altLang="ko-KR" b="1" dirty="0">
                <a:solidFill>
                  <a:srgbClr val="C00000"/>
                </a:solidFill>
                <a:latin typeface="Arial" panose="020B0604020202020204" pitchFamily="34" charset="0"/>
              </a:rPr>
              <a:t>(Defense Advanced Research Projects Agency, DARPA, </a:t>
            </a:r>
            <a:r>
              <a:rPr lang="ko-KR" altLang="en-US" b="1" dirty="0" err="1">
                <a:solidFill>
                  <a:srgbClr val="C00000"/>
                </a:solidFill>
                <a:latin typeface="Arial" panose="020B0604020202020204" pitchFamily="34" charset="0"/>
              </a:rPr>
              <a:t>다르파</a:t>
            </a:r>
            <a:r>
              <a:rPr lang="en-US" altLang="ko-KR" b="1" dirty="0">
                <a:solidFill>
                  <a:srgbClr val="C00000"/>
                </a:solidFill>
                <a:latin typeface="Arial" panose="020B0604020202020204" pitchFamily="34" charset="0"/>
              </a:rPr>
              <a:t>)</a:t>
            </a:r>
            <a:r>
              <a:rPr lang="ko-KR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이 후원하는 </a:t>
            </a:r>
            <a:r>
              <a:rPr lang="ko-KR" altLang="en-US" b="1" dirty="0">
                <a:solidFill>
                  <a:srgbClr val="C00000"/>
                </a:solidFill>
                <a:latin typeface="Arial" panose="020B0604020202020204" pitchFamily="34" charset="0"/>
                <a:hlinkClick r:id="rId5" tooltip="무인 자동차"/>
              </a:rPr>
              <a:t>무인 자동차</a:t>
            </a:r>
            <a:r>
              <a:rPr lang="ko-KR" altLang="en-US" b="1" dirty="0">
                <a:solidFill>
                  <a:srgbClr val="C00000"/>
                </a:solidFill>
                <a:latin typeface="Arial" panose="020B0604020202020204" pitchFamily="34" charset="0"/>
              </a:rPr>
              <a:t> 경주 </a:t>
            </a:r>
            <a:r>
              <a:rPr lang="ko-KR" altLang="en-US" b="1" dirty="0" smtClean="0">
                <a:solidFill>
                  <a:srgbClr val="C00000"/>
                </a:solidFill>
                <a:latin typeface="Arial" panose="020B0604020202020204" pitchFamily="34" charset="0"/>
              </a:rPr>
              <a:t>대회</a:t>
            </a:r>
            <a:endParaRPr lang="en-US" altLang="ko-KR" b="1" dirty="0" smtClean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r>
              <a:rPr lang="en-US" altLang="ko-KR" b="1" dirty="0">
                <a:solidFill>
                  <a:srgbClr val="C00000"/>
                </a:solidFill>
                <a:hlinkClick r:id="rId6"/>
              </a:rPr>
              <a:t>https://www.youtube.com/watch?v=wTDG5gjwPGo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5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65811" y="1915737"/>
            <a:ext cx="9144000" cy="1589464"/>
          </a:xfrm>
        </p:spPr>
        <p:txBody>
          <a:bodyPr>
            <a:normAutofit fontScale="90000"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인공지능 </a:t>
            </a:r>
            <a:r>
              <a:rPr lang="en-US" altLang="ko-KR" b="1" dirty="0" smtClean="0">
                <a:latin typeface="+mn-ea"/>
                <a:ea typeface="+mn-ea"/>
              </a:rPr>
              <a:t/>
            </a:r>
            <a:br>
              <a:rPr lang="en-US" altLang="ko-KR" b="1" dirty="0" smtClean="0">
                <a:latin typeface="+mn-ea"/>
                <a:ea typeface="+mn-ea"/>
              </a:rPr>
            </a:br>
            <a:r>
              <a:rPr lang="ko-KR" altLang="en-US" b="1" dirty="0" smtClean="0">
                <a:latin typeface="+mn-ea"/>
                <a:ea typeface="+mn-ea"/>
              </a:rPr>
              <a:t>주요 활용기술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465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8076" y="265373"/>
            <a:ext cx="10515600" cy="723841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인공지능 요소기술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7875" y="1083164"/>
            <a:ext cx="10521141" cy="663451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altLang="ko-KR" b="1" dirty="0"/>
              <a:t>1. </a:t>
            </a:r>
            <a:r>
              <a:rPr lang="ko-KR" altLang="en-US" b="1" dirty="0" smtClean="0"/>
              <a:t>탐색</a:t>
            </a:r>
            <a:r>
              <a:rPr lang="en-US" altLang="ko-KR" b="1" dirty="0" smtClean="0"/>
              <a:t>(Search)</a:t>
            </a:r>
            <a:endParaRPr lang="ko-KR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295" y="1616414"/>
            <a:ext cx="7721350" cy="5143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345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8076" y="265373"/>
            <a:ext cx="10515600" cy="723841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인공지능 요소기술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7875" y="1083164"/>
            <a:ext cx="10521141" cy="663451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altLang="ko-KR" b="1" dirty="0" smtClean="0"/>
              <a:t>2. </a:t>
            </a:r>
            <a:r>
              <a:rPr lang="ko-KR" altLang="ko-KR" b="1" dirty="0"/>
              <a:t>자연 언어 </a:t>
            </a:r>
            <a:r>
              <a:rPr lang="ko-KR" altLang="en-US" b="1" dirty="0" smtClean="0"/>
              <a:t>처리</a:t>
            </a:r>
            <a:r>
              <a:rPr lang="en-US" altLang="ko-KR" b="1" dirty="0" smtClean="0"/>
              <a:t>(1) (Natural </a:t>
            </a:r>
            <a:r>
              <a:rPr lang="en-US" altLang="ko-KR" b="1" dirty="0" smtClean="0"/>
              <a:t>Language Processing)</a:t>
            </a:r>
            <a:endParaRPr lang="ko-KR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05" y="1640556"/>
            <a:ext cx="8825234" cy="4980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362064" y="5144185"/>
            <a:ext cx="54679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  <a:latin typeface="나눔고딕"/>
              </a:rPr>
              <a:t>*</a:t>
            </a:r>
            <a:r>
              <a:rPr lang="ko-KR" altLang="en-US" b="1" u="sng" dirty="0" smtClean="0">
                <a:solidFill>
                  <a:srgbClr val="C00000"/>
                </a:solidFill>
                <a:latin typeface="나눔고딕"/>
              </a:rPr>
              <a:t>형태소</a:t>
            </a:r>
            <a:r>
              <a:rPr lang="ko-KR" altLang="en-US" dirty="0" smtClean="0">
                <a:solidFill>
                  <a:srgbClr val="C00000"/>
                </a:solidFill>
                <a:latin typeface="나눔고딕"/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  <a:latin typeface="나눔고딕"/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  <a:latin typeface="나눔고딕"/>
              </a:rPr>
              <a:t>더이상 </a:t>
            </a:r>
            <a:r>
              <a:rPr lang="ko-KR" altLang="en-US" dirty="0">
                <a:solidFill>
                  <a:srgbClr val="C00000"/>
                </a:solidFill>
                <a:latin typeface="나눔고딕"/>
              </a:rPr>
              <a:t>나누면 뜻을 잃어버리는 가장 작은 말의 </a:t>
            </a:r>
            <a:r>
              <a:rPr lang="ko-KR" altLang="en-US" dirty="0" smtClean="0">
                <a:solidFill>
                  <a:srgbClr val="C00000"/>
                </a:solidFill>
                <a:latin typeface="나눔고딕"/>
              </a:rPr>
              <a:t>단위</a:t>
            </a:r>
            <a:r>
              <a:rPr lang="en-US" altLang="ko-KR" dirty="0" smtClean="0">
                <a:solidFill>
                  <a:srgbClr val="C00000"/>
                </a:solidFill>
                <a:latin typeface="나눔고딕"/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 ‘복숭아’</a:t>
            </a:r>
            <a:r>
              <a:rPr lang="en-US" altLang="ko-KR" dirty="0">
                <a:solidFill>
                  <a:srgbClr val="C00000"/>
                </a:solidFill>
              </a:rPr>
              <a:t>, ‘</a:t>
            </a:r>
            <a:r>
              <a:rPr lang="ko-KR" altLang="en-US" dirty="0" err="1">
                <a:solidFill>
                  <a:srgbClr val="C00000"/>
                </a:solidFill>
              </a:rPr>
              <a:t>책가방’의</a:t>
            </a:r>
            <a:r>
              <a:rPr lang="ko-KR" altLang="en-US" dirty="0">
                <a:solidFill>
                  <a:srgbClr val="C00000"/>
                </a:solidFill>
              </a:rPr>
              <a:t> ‘</a:t>
            </a:r>
            <a:r>
              <a:rPr lang="ko-KR" altLang="en-US" dirty="0" err="1">
                <a:solidFill>
                  <a:srgbClr val="C00000"/>
                </a:solidFill>
              </a:rPr>
              <a:t>책’과</a:t>
            </a:r>
            <a:r>
              <a:rPr lang="ko-KR" altLang="en-US" dirty="0">
                <a:solidFill>
                  <a:srgbClr val="C00000"/>
                </a:solidFill>
              </a:rPr>
              <a:t> ‘</a:t>
            </a:r>
            <a:r>
              <a:rPr lang="ko-KR" altLang="en-US" dirty="0" err="1">
                <a:solidFill>
                  <a:srgbClr val="C00000"/>
                </a:solidFill>
              </a:rPr>
              <a:t>가방’처럼</a:t>
            </a:r>
            <a:r>
              <a:rPr lang="ko-KR" altLang="en-US" dirty="0">
                <a:solidFill>
                  <a:srgbClr val="C00000"/>
                </a:solidFill>
              </a:rPr>
              <a:t> 뜻을 가진 가장 작은 말의 </a:t>
            </a:r>
            <a:r>
              <a:rPr lang="ko-KR" altLang="en-US" dirty="0" smtClean="0">
                <a:solidFill>
                  <a:srgbClr val="C00000"/>
                </a:solidFill>
              </a:rPr>
              <a:t>단위</a:t>
            </a:r>
            <a:r>
              <a:rPr lang="en-US" altLang="ko-KR" dirty="0" smtClean="0">
                <a:solidFill>
                  <a:srgbClr val="C00000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rgbClr val="C00000"/>
                </a:solidFill>
              </a:rPr>
              <a:t>: </a:t>
            </a:r>
            <a:r>
              <a:rPr lang="ko-KR" altLang="en-US" dirty="0" smtClean="0">
                <a:solidFill>
                  <a:srgbClr val="C00000"/>
                </a:solidFill>
              </a:rPr>
              <a:t>복숭아</a:t>
            </a: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</a:rPr>
              <a:t>단어</a:t>
            </a:r>
            <a:r>
              <a:rPr lang="en-US" altLang="ko-KR" dirty="0" smtClean="0">
                <a:solidFill>
                  <a:srgbClr val="C00000"/>
                </a:solidFill>
              </a:rPr>
              <a:t>), </a:t>
            </a:r>
            <a:r>
              <a:rPr lang="ko-KR" altLang="en-US" dirty="0" smtClean="0">
                <a:solidFill>
                  <a:srgbClr val="C00000"/>
                </a:solidFill>
              </a:rPr>
              <a:t>책가방</a:t>
            </a: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</a:rPr>
              <a:t>단어</a:t>
            </a:r>
            <a:r>
              <a:rPr lang="en-US" altLang="ko-KR" dirty="0" smtClean="0">
                <a:solidFill>
                  <a:srgbClr val="C00000"/>
                </a:solidFill>
              </a:rPr>
              <a:t>) </a:t>
            </a:r>
          </a:p>
          <a:p>
            <a:r>
              <a:rPr lang="en-US" altLang="ko-KR" dirty="0">
                <a:solidFill>
                  <a:srgbClr val="C00000"/>
                </a:solidFill>
              </a:rPr>
              <a:t> </a:t>
            </a:r>
            <a:r>
              <a:rPr lang="en-US" altLang="ko-KR" dirty="0" smtClean="0">
                <a:solidFill>
                  <a:srgbClr val="C00000"/>
                </a:solidFill>
              </a:rPr>
              <a:t> -&gt; </a:t>
            </a:r>
            <a:r>
              <a:rPr lang="ko-KR" altLang="en-US" dirty="0" smtClean="0">
                <a:solidFill>
                  <a:srgbClr val="C00000"/>
                </a:solidFill>
              </a:rPr>
              <a:t>복숭아</a:t>
            </a: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</a:rPr>
              <a:t>형태소</a:t>
            </a:r>
            <a:r>
              <a:rPr lang="en-US" altLang="ko-KR" dirty="0" smtClean="0">
                <a:solidFill>
                  <a:srgbClr val="C00000"/>
                </a:solidFill>
              </a:rPr>
              <a:t>), </a:t>
            </a:r>
            <a:r>
              <a:rPr lang="ko-KR" altLang="en-US" dirty="0" smtClean="0">
                <a:solidFill>
                  <a:srgbClr val="C00000"/>
                </a:solidFill>
              </a:rPr>
              <a:t>책</a:t>
            </a: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 smtClean="0">
                <a:solidFill>
                  <a:srgbClr val="C00000"/>
                </a:solidFill>
              </a:rPr>
              <a:t>형태소</a:t>
            </a:r>
            <a:r>
              <a:rPr lang="en-US" altLang="ko-KR" dirty="0" smtClean="0">
                <a:solidFill>
                  <a:srgbClr val="C00000"/>
                </a:solidFill>
              </a:rPr>
              <a:t>), </a:t>
            </a:r>
            <a:r>
              <a:rPr lang="ko-KR" altLang="en-US" dirty="0" smtClean="0">
                <a:solidFill>
                  <a:srgbClr val="C00000"/>
                </a:solidFill>
              </a:rPr>
              <a:t>가방</a:t>
            </a: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>
                <a:solidFill>
                  <a:srgbClr val="C00000"/>
                </a:solidFill>
              </a:rPr>
              <a:t>형</a:t>
            </a:r>
            <a:r>
              <a:rPr lang="ko-KR" altLang="en-US" dirty="0" smtClean="0">
                <a:solidFill>
                  <a:srgbClr val="C00000"/>
                </a:solidFill>
              </a:rPr>
              <a:t>태소</a:t>
            </a:r>
            <a:r>
              <a:rPr lang="en-US" altLang="ko-KR" dirty="0" smtClean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8076" y="265373"/>
            <a:ext cx="10515600" cy="723841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인공지능 요소기술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7875" y="1083164"/>
            <a:ext cx="10521141" cy="663451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altLang="ko-KR" b="1" dirty="0" smtClean="0"/>
              <a:t>2. </a:t>
            </a:r>
            <a:r>
              <a:rPr lang="ko-KR" altLang="ko-KR" b="1" dirty="0"/>
              <a:t>자연 언어 </a:t>
            </a:r>
            <a:r>
              <a:rPr lang="ko-KR" altLang="en-US" b="1" dirty="0" smtClean="0"/>
              <a:t>처리</a:t>
            </a:r>
            <a:r>
              <a:rPr lang="en-US" altLang="ko-KR" b="1" dirty="0" smtClean="0"/>
              <a:t>(2) (Natural </a:t>
            </a:r>
            <a:r>
              <a:rPr lang="en-US" altLang="ko-KR" b="1" dirty="0" smtClean="0"/>
              <a:t>Language Processing)</a:t>
            </a:r>
            <a:endParaRPr lang="ko-KR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888076" y="4613045"/>
            <a:ext cx="109133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의미 분석 </a:t>
            </a:r>
            <a:r>
              <a:rPr lang="en-US" altLang="ko-KR" sz="2400" dirty="0">
                <a:latin typeface="+mn-ea"/>
              </a:rPr>
              <a:t>(Semantic Analysis) </a:t>
            </a:r>
            <a:endParaRPr lang="en-US" altLang="ko-KR" sz="2400" dirty="0" smtClean="0">
              <a:latin typeface="+mn-ea"/>
            </a:endParaRPr>
          </a:p>
          <a:p>
            <a:r>
              <a:rPr lang="ko-KR" altLang="en-US" sz="2400" dirty="0" smtClean="0">
                <a:latin typeface="+mn-ea"/>
              </a:rPr>
              <a:t>  </a:t>
            </a:r>
            <a:r>
              <a:rPr lang="en-US" altLang="ko-KR" sz="2400" dirty="0" smtClean="0">
                <a:latin typeface="+mn-ea"/>
              </a:rPr>
              <a:t>- </a:t>
            </a:r>
            <a:r>
              <a:rPr lang="ko-KR" altLang="en-US" sz="2400" dirty="0" smtClean="0">
                <a:latin typeface="+mn-ea"/>
              </a:rPr>
              <a:t>통사 </a:t>
            </a:r>
            <a:r>
              <a:rPr lang="ko-KR" altLang="en-US" sz="2400" dirty="0">
                <a:latin typeface="+mn-ea"/>
              </a:rPr>
              <a:t>분석 결과에 해석을 가하여 문장이 가진 의미를 </a:t>
            </a:r>
            <a:r>
              <a:rPr lang="ko-KR" altLang="en-US" sz="2400" dirty="0" smtClean="0">
                <a:latin typeface="+mn-ea"/>
              </a:rPr>
              <a:t>분석</a:t>
            </a:r>
            <a:endParaRPr lang="en-US" altLang="ko-KR" sz="2400" dirty="0" smtClean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- </a:t>
            </a:r>
            <a:r>
              <a:rPr lang="ko-KR" altLang="en-US" sz="2400" dirty="0" smtClean="0">
                <a:latin typeface="+mn-ea"/>
              </a:rPr>
              <a:t>형태소가 </a:t>
            </a:r>
            <a:r>
              <a:rPr lang="ko-KR" altLang="en-US" sz="2400" dirty="0">
                <a:latin typeface="+mn-ea"/>
              </a:rPr>
              <a:t>가진 의미를 표현하는 지식 표현 기법이 </a:t>
            </a:r>
            <a:r>
              <a:rPr lang="ko-KR" altLang="en-US" sz="2400" dirty="0" smtClean="0">
                <a:latin typeface="+mn-ea"/>
              </a:rPr>
              <a:t>요구됨</a:t>
            </a:r>
            <a:endParaRPr lang="en-US" altLang="ko-KR" sz="2400" dirty="0" smtClean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- </a:t>
            </a:r>
            <a:r>
              <a:rPr lang="ko-KR" altLang="en-US" sz="2400" dirty="0">
                <a:latin typeface="+mn-ea"/>
              </a:rPr>
              <a:t>통사적으로 옳으나 </a:t>
            </a:r>
            <a:r>
              <a:rPr lang="ko-KR" altLang="en-US" sz="2400" b="1" dirty="0">
                <a:solidFill>
                  <a:srgbClr val="C00000"/>
                </a:solidFill>
                <a:latin typeface="+mn-ea"/>
              </a:rPr>
              <a:t>의미적으로 틀린 문장이 있을 수 있음 </a:t>
            </a:r>
            <a:endParaRPr lang="en-US" altLang="ko-KR" sz="2400" b="1" dirty="0" smtClean="0">
              <a:solidFill>
                <a:srgbClr val="C00000"/>
              </a:solidFill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   (</a:t>
            </a:r>
            <a:r>
              <a:rPr lang="ko-KR" altLang="en-US" sz="2400" dirty="0" smtClean="0">
                <a:latin typeface="+mn-ea"/>
              </a:rPr>
              <a:t>예</a:t>
            </a:r>
            <a:r>
              <a:rPr lang="en-US" altLang="ko-KR" sz="2400" dirty="0" smtClean="0">
                <a:latin typeface="+mn-ea"/>
              </a:rPr>
              <a:t>) </a:t>
            </a:r>
            <a:r>
              <a:rPr lang="ko-KR" altLang="en-US" sz="2400" b="1" dirty="0" smtClean="0">
                <a:solidFill>
                  <a:srgbClr val="C00000"/>
                </a:solidFill>
                <a:latin typeface="+mn-ea"/>
              </a:rPr>
              <a:t>돌이 걸어간다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2400" b="1" dirty="0">
                <a:solidFill>
                  <a:srgbClr val="C00000"/>
                </a:solidFill>
                <a:latin typeface="+mn-ea"/>
              </a:rPr>
              <a:t>cf. </a:t>
            </a:r>
            <a:r>
              <a:rPr lang="ko-KR" altLang="en-US" sz="2400" b="1" dirty="0">
                <a:solidFill>
                  <a:srgbClr val="C00000"/>
                </a:solidFill>
                <a:latin typeface="+mn-ea"/>
              </a:rPr>
              <a:t>사람이 걸어간다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), </a:t>
            </a:r>
            <a:r>
              <a:rPr lang="ko-KR" altLang="en-US" sz="2400" b="1" dirty="0" smtClean="0">
                <a:solidFill>
                  <a:srgbClr val="C00000"/>
                </a:solidFill>
                <a:latin typeface="+mn-ea"/>
              </a:rPr>
              <a:t>바람이 달린다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</a:rPr>
              <a:t>(</a:t>
            </a:r>
            <a:r>
              <a:rPr lang="en-US" altLang="ko-KR" sz="2400" b="1" dirty="0">
                <a:solidFill>
                  <a:srgbClr val="C00000"/>
                </a:solidFill>
                <a:latin typeface="+mn-ea"/>
              </a:rPr>
              <a:t>cf. </a:t>
            </a:r>
            <a:r>
              <a:rPr lang="ko-KR" altLang="en-US" sz="2400" b="1" dirty="0">
                <a:solidFill>
                  <a:srgbClr val="C00000"/>
                </a:solidFill>
                <a:latin typeface="+mn-ea"/>
              </a:rPr>
              <a:t>말이 달린다</a:t>
            </a:r>
            <a:r>
              <a:rPr lang="en-US" altLang="ko-KR" sz="2400" b="1" dirty="0">
                <a:solidFill>
                  <a:srgbClr val="C00000"/>
                </a:solidFill>
                <a:latin typeface="+mn-ea"/>
              </a:rPr>
              <a:t>) </a:t>
            </a:r>
            <a:endParaRPr lang="ko-KR" altLang="en-US" sz="2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8076" y="1664536"/>
            <a:ext cx="100656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+mn-ea"/>
              </a:rPr>
              <a:t>구문 </a:t>
            </a:r>
            <a:r>
              <a:rPr lang="ko-KR" altLang="en-US" sz="2400" dirty="0" smtClean="0">
                <a:latin typeface="+mn-ea"/>
              </a:rPr>
              <a:t>분석</a:t>
            </a:r>
            <a:r>
              <a:rPr lang="en-US" altLang="ko-KR" sz="2400" dirty="0" smtClean="0">
                <a:latin typeface="+mn-ea"/>
              </a:rPr>
              <a:t>(Structural Ambiguities)</a:t>
            </a:r>
          </a:p>
          <a:p>
            <a:r>
              <a:rPr lang="en-US" altLang="ko-KR" sz="2400" dirty="0" smtClean="0">
                <a:latin typeface="+mn-ea"/>
              </a:rPr>
              <a:t> - Time </a:t>
            </a:r>
            <a:r>
              <a:rPr lang="en-US" altLang="ko-KR" sz="2400" dirty="0">
                <a:latin typeface="+mn-ea"/>
              </a:rPr>
              <a:t>flies like light. </a:t>
            </a:r>
            <a:r>
              <a:rPr lang="en-US" altLang="ko-KR" sz="2400" dirty="0" smtClean="0">
                <a:latin typeface="+mn-ea"/>
              </a:rPr>
              <a:t>2</a:t>
            </a:r>
            <a:r>
              <a:rPr lang="ko-KR" altLang="en-US" sz="2400" dirty="0">
                <a:latin typeface="+mn-ea"/>
              </a:rPr>
              <a:t>가지 이상의 구조로 </a:t>
            </a:r>
            <a:r>
              <a:rPr lang="ko-KR" altLang="en-US" sz="2400" dirty="0" smtClean="0">
                <a:latin typeface="+mn-ea"/>
              </a:rPr>
              <a:t>분석됨</a:t>
            </a:r>
            <a:endParaRPr lang="en-US" altLang="ko-KR" sz="2400" dirty="0" smtClean="0">
              <a:latin typeface="+mn-ea"/>
            </a:endParaRPr>
          </a:p>
          <a:p>
            <a:r>
              <a:rPr lang="en-US" altLang="ko-KR" sz="2400" dirty="0" smtClean="0">
                <a:latin typeface="+mn-ea"/>
              </a:rPr>
              <a:t> - </a:t>
            </a:r>
            <a:r>
              <a:rPr lang="en-US" altLang="ko-KR" sz="2400" dirty="0">
                <a:latin typeface="+mn-ea"/>
              </a:rPr>
              <a:t>flies (noun or verb), like(verb or preposition</a:t>
            </a:r>
            <a:r>
              <a:rPr lang="en-US" altLang="ko-KR" sz="2400" dirty="0" smtClean="0">
                <a:latin typeface="+mn-ea"/>
              </a:rPr>
              <a:t>)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377" y="2864865"/>
            <a:ext cx="4941224" cy="16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8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803476" y="46193"/>
            <a:ext cx="10515600" cy="1325563"/>
          </a:xfrm>
        </p:spPr>
        <p:txBody>
          <a:bodyPr/>
          <a:lstStyle/>
          <a:p>
            <a:pPr algn="ctr"/>
            <a:r>
              <a:rPr lang="ko-KR" altLang="en-US" b="1" dirty="0" smtClean="0">
                <a:latin typeface="JBold"/>
              </a:rPr>
              <a:t>인공지능</a:t>
            </a:r>
          </a:p>
        </p:txBody>
      </p: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712863" y="3454292"/>
            <a:ext cx="10907637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JBold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JBold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JBold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JBold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JBold"/>
                <a:cs typeface="JBold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JBold"/>
                <a:cs typeface="JBold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JBold"/>
                <a:cs typeface="JBold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JBold"/>
                <a:cs typeface="JBold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JBold"/>
                <a:cs typeface="JBold"/>
              </a:defRPr>
            </a:lvl9pPr>
          </a:lstStyle>
          <a:p>
            <a:pPr latinLnBrk="0">
              <a:spcBef>
                <a:spcPct val="0"/>
              </a:spcBef>
              <a:buNone/>
            </a:pPr>
            <a:r>
              <a:rPr lang="en-US" altLang="ko-KR" sz="2800" b="1" dirty="0" smtClean="0"/>
              <a:t>"</a:t>
            </a:r>
            <a:r>
              <a:rPr lang="ko-KR" altLang="en-US" sz="2800" b="1" dirty="0"/>
              <a:t>컴퓨터는 놀랍게 빠르고 정확하지만 대단히 멍청하다</a:t>
            </a:r>
            <a:r>
              <a:rPr lang="en-US" altLang="ko-KR" sz="2800" b="1" dirty="0"/>
              <a:t>. </a:t>
            </a:r>
            <a:endParaRPr lang="en-US" altLang="ko-KR" sz="2800" b="1" dirty="0" smtClean="0"/>
          </a:p>
          <a:p>
            <a:pPr latinLnBrk="0">
              <a:spcBef>
                <a:spcPct val="0"/>
              </a:spcBef>
              <a:buNone/>
            </a:pPr>
            <a:r>
              <a:rPr lang="ko-KR" altLang="en-US" sz="2800" b="1" dirty="0" smtClean="0"/>
              <a:t>사람은 </a:t>
            </a:r>
            <a:r>
              <a:rPr lang="ko-KR" altLang="en-US" sz="2800" b="1" dirty="0"/>
              <a:t>놀랍게 느리고 부정확하지만 대단히 똑똑하다</a:t>
            </a:r>
            <a:r>
              <a:rPr lang="en-US" altLang="ko-KR" sz="2800" b="1" dirty="0"/>
              <a:t>. </a:t>
            </a:r>
            <a:r>
              <a:rPr lang="ko-KR" altLang="en-US" sz="2800" b="1" dirty="0"/>
              <a:t>이 둘이 힘을 합치면 상상할 수 없는 힘을 갖게 </a:t>
            </a:r>
            <a:r>
              <a:rPr lang="ko-KR" altLang="en-US" sz="2800" b="1" dirty="0" smtClean="0"/>
              <a:t>된다</a:t>
            </a:r>
            <a:r>
              <a:rPr lang="en-US" altLang="ko-KR" sz="2800" dirty="0" smtClean="0"/>
              <a:t>“</a:t>
            </a:r>
          </a:p>
          <a:p>
            <a:pPr latinLnBrk="0">
              <a:spcBef>
                <a:spcPct val="0"/>
              </a:spcBef>
              <a:buNone/>
            </a:pPr>
            <a:endParaRPr lang="en-US" altLang="ko-KR" sz="2800" dirty="0" smtClean="0"/>
          </a:p>
          <a:p>
            <a:pPr latinLnBrk="0">
              <a:spcBef>
                <a:spcPct val="0"/>
              </a:spcBef>
              <a:buNone/>
            </a:pPr>
            <a:r>
              <a:rPr lang="en-US" altLang="ko-KR" sz="2400" b="1" dirty="0" smtClean="0">
                <a:solidFill>
                  <a:srgbClr val="C00000"/>
                </a:solidFill>
                <a:latin typeface="+mn-ea"/>
                <a:ea typeface="+mn-ea"/>
              </a:rPr>
              <a:t>-</a:t>
            </a:r>
            <a:r>
              <a:rPr lang="ko-KR" altLang="en-US" sz="2400" b="1" dirty="0" err="1">
                <a:solidFill>
                  <a:srgbClr val="C00000"/>
                </a:solidFill>
                <a:latin typeface="+mn-ea"/>
                <a:ea typeface="+mn-ea"/>
              </a:rPr>
              <a:t>알베르트</a:t>
            </a:r>
            <a:r>
              <a:rPr lang="ko-KR" altLang="en-US" sz="2400" b="1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ko-KR" altLang="en-US" sz="2400" b="1" dirty="0" smtClean="0">
                <a:solidFill>
                  <a:srgbClr val="C00000"/>
                </a:solidFill>
                <a:latin typeface="+mn-ea"/>
                <a:ea typeface="+mn-ea"/>
              </a:rPr>
              <a:t>아인슈타인 </a:t>
            </a:r>
            <a:r>
              <a:rPr lang="en-US" altLang="ko-KR" sz="2400" b="1" dirty="0" smtClean="0">
                <a:solidFill>
                  <a:srgbClr val="C00000"/>
                </a:solidFill>
                <a:latin typeface="+mn-ea"/>
                <a:ea typeface="+mn-ea"/>
              </a:rPr>
              <a:t>-</a:t>
            </a:r>
            <a:endParaRPr lang="ko-KR" altLang="en-US" sz="2400" b="1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28" y="267727"/>
            <a:ext cx="3352475" cy="269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1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8076" y="265373"/>
            <a:ext cx="10515600" cy="723841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인공지능 요소기술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7875" y="1083164"/>
            <a:ext cx="10521141" cy="663451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altLang="ko-KR" b="1" dirty="0" smtClean="0"/>
              <a:t>2. </a:t>
            </a:r>
            <a:r>
              <a:rPr lang="ko-KR" altLang="ko-KR" b="1" dirty="0"/>
              <a:t>자연 언어 </a:t>
            </a:r>
            <a:r>
              <a:rPr lang="ko-KR" altLang="en-US" b="1" dirty="0" smtClean="0"/>
              <a:t>처리</a:t>
            </a:r>
            <a:r>
              <a:rPr lang="en-US" altLang="ko-KR" b="1" dirty="0" smtClean="0"/>
              <a:t>(3) (Natural </a:t>
            </a:r>
            <a:r>
              <a:rPr lang="en-US" altLang="ko-KR" b="1" dirty="0" smtClean="0"/>
              <a:t>Language Processing)</a:t>
            </a:r>
            <a:endParaRPr lang="ko-KR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888076" y="1840565"/>
            <a:ext cx="1006567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화용 분석 </a:t>
            </a:r>
            <a:r>
              <a:rPr lang="en-US" altLang="ko-KR" sz="2400" dirty="0"/>
              <a:t>(Pragmatic Analysis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 smtClean="0"/>
              <a:t>  -</a:t>
            </a:r>
            <a:r>
              <a:rPr lang="ko-KR" altLang="en-US" sz="2400" dirty="0" smtClean="0"/>
              <a:t>문장이 </a:t>
            </a:r>
            <a:r>
              <a:rPr lang="ko-KR" altLang="en-US" sz="2400" dirty="0" err="1"/>
              <a:t>실세계</a:t>
            </a:r>
            <a:r>
              <a:rPr lang="en-US" altLang="ko-KR" sz="2400" dirty="0"/>
              <a:t>(real world)</a:t>
            </a:r>
            <a:r>
              <a:rPr lang="ko-KR" altLang="en-US" sz="2400" dirty="0"/>
              <a:t>와 가지는 연관관계 </a:t>
            </a:r>
            <a:r>
              <a:rPr lang="ko-KR" altLang="en-US" sz="2400" dirty="0" smtClean="0"/>
              <a:t>분석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</a:t>
            </a:r>
            <a:r>
              <a:rPr lang="ko-KR" altLang="en-US" sz="2400" dirty="0" err="1" smtClean="0"/>
              <a:t>실세계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지식과 상식의 표현이 요구됨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-</a:t>
            </a:r>
            <a:r>
              <a:rPr lang="ko-KR" altLang="en-US" sz="2400" dirty="0" smtClean="0"/>
              <a:t>지시</a:t>
            </a:r>
            <a:r>
              <a:rPr lang="en-US" altLang="ko-KR" sz="2400" dirty="0"/>
              <a:t>(anaphora), </a:t>
            </a:r>
            <a:r>
              <a:rPr lang="ko-KR" altLang="en-US" sz="2400" dirty="0"/>
              <a:t>간접화법</a:t>
            </a:r>
            <a:r>
              <a:rPr lang="en-US" altLang="ko-KR" sz="2400" dirty="0"/>
              <a:t>(indirect speech act) </a:t>
            </a:r>
            <a:r>
              <a:rPr lang="ko-KR" altLang="en-US" sz="2400" dirty="0"/>
              <a:t>등의 </a:t>
            </a:r>
            <a:r>
              <a:rPr lang="ko-KR" altLang="en-US" sz="2400" dirty="0" smtClean="0"/>
              <a:t>분석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  (</a:t>
            </a:r>
            <a:r>
              <a:rPr lang="ko-KR" altLang="en-US" sz="2400" dirty="0" smtClean="0"/>
              <a:t>사례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 smtClean="0"/>
              <a:t>   - </a:t>
            </a:r>
            <a:r>
              <a:rPr lang="en-US" altLang="ko-KR" sz="2400" dirty="0"/>
              <a:t>Speech Act : </a:t>
            </a:r>
            <a:r>
              <a:rPr lang="ko-KR" altLang="en-US" sz="2400" dirty="0"/>
              <a:t>상대방에게 행동을 요구하는 언어 행위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(1) Can </a:t>
            </a:r>
            <a:r>
              <a:rPr lang="en-US" altLang="ko-KR" sz="2400" dirty="0"/>
              <a:t>you give me a salt? 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(2) Would </a:t>
            </a:r>
            <a:r>
              <a:rPr lang="en-US" altLang="ko-KR" sz="2400" dirty="0"/>
              <a:t>you mind opening the window</a:t>
            </a:r>
            <a:r>
              <a:rPr lang="en-US" altLang="ko-KR" sz="2400" dirty="0" smtClean="0"/>
              <a:t>?</a:t>
            </a:r>
          </a:p>
          <a:p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  (3) Do you have a time ?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438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88076" y="265373"/>
            <a:ext cx="10515600" cy="723841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 smtClean="0"/>
              <a:t>인공지능 요소기술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0614" y="1093431"/>
            <a:ext cx="10521141" cy="4133056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altLang="ko-KR" b="1" dirty="0" smtClean="0"/>
              <a:t>3. </a:t>
            </a:r>
            <a:r>
              <a:rPr lang="ko-KR" altLang="ko-KR" b="1" dirty="0"/>
              <a:t>음성 </a:t>
            </a:r>
            <a:r>
              <a:rPr lang="ko-KR" altLang="ko-KR" b="1" dirty="0" smtClean="0"/>
              <a:t>인식</a:t>
            </a:r>
            <a:endParaRPr lang="ko-KR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01" y="1715732"/>
            <a:ext cx="9522378" cy="495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87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48994"/>
            <a:ext cx="10515600" cy="848533"/>
          </a:xfrm>
        </p:spPr>
        <p:txBody>
          <a:bodyPr/>
          <a:lstStyle/>
          <a:p>
            <a:pPr algn="ctr"/>
            <a:r>
              <a:rPr lang="ko-KR" altLang="en-US"/>
              <a:t>인공지능 </a:t>
            </a:r>
            <a:r>
              <a:rPr lang="ko-KR" altLang="en-US" smtClean="0"/>
              <a:t>요</a:t>
            </a:r>
            <a:r>
              <a:rPr lang="ko-KR" altLang="en-US"/>
              <a:t>소</a:t>
            </a:r>
            <a:r>
              <a:rPr lang="ko-KR" altLang="en-US" smtClean="0"/>
              <a:t>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32720" y="993423"/>
            <a:ext cx="10515600" cy="547702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altLang="ko-KR" b="1" dirty="0" smtClean="0"/>
              <a:t>4. </a:t>
            </a:r>
            <a:r>
              <a:rPr lang="ko-KR" altLang="ko-KR" b="1" dirty="0" smtClean="0"/>
              <a:t>에이전트</a:t>
            </a:r>
            <a:r>
              <a:rPr lang="en-US" altLang="ko-KR" b="1" dirty="0" smtClean="0"/>
              <a:t>(Agent)</a:t>
            </a:r>
            <a:endParaRPr lang="en-US" altLang="ko-KR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289" y="1538289"/>
            <a:ext cx="8585561" cy="525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91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48994"/>
            <a:ext cx="10515600" cy="848533"/>
          </a:xfrm>
        </p:spPr>
        <p:txBody>
          <a:bodyPr/>
          <a:lstStyle/>
          <a:p>
            <a:pPr algn="ctr"/>
            <a:r>
              <a:rPr lang="ko-KR" altLang="en-US"/>
              <a:t>인공지능 </a:t>
            </a:r>
            <a:r>
              <a:rPr lang="ko-KR" altLang="en-US" smtClean="0"/>
              <a:t>요</a:t>
            </a:r>
            <a:r>
              <a:rPr lang="ko-KR" altLang="en-US"/>
              <a:t>소</a:t>
            </a:r>
            <a:r>
              <a:rPr lang="ko-KR" altLang="en-US" smtClean="0"/>
              <a:t>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79800" y="1067735"/>
            <a:ext cx="11357225" cy="669625"/>
          </a:xfrm>
        </p:spPr>
        <p:txBody>
          <a:bodyPr>
            <a:normAutofit/>
          </a:bodyPr>
          <a:lstStyle/>
          <a:p>
            <a:pPr marL="0" indent="0" latinLnBrk="0">
              <a:buNone/>
            </a:pPr>
            <a:r>
              <a:rPr lang="en-US" altLang="ko-KR" b="1" dirty="0" smtClean="0"/>
              <a:t>5. </a:t>
            </a:r>
            <a:r>
              <a:rPr lang="ko-KR" altLang="en-US" b="1" dirty="0" smtClean="0"/>
              <a:t>기계학습</a:t>
            </a:r>
            <a:r>
              <a:rPr lang="en-US" altLang="ko-KR" b="1" dirty="0" smtClean="0"/>
              <a:t>(Machine Learning)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375" y="1671851"/>
            <a:ext cx="8371579" cy="50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00757" y="192451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(</a:t>
            </a:r>
            <a:r>
              <a:rPr lang="ko-KR" altLang="en-US" b="1" dirty="0" smtClean="0">
                <a:solidFill>
                  <a:srgbClr val="C00000"/>
                </a:solidFill>
              </a:rPr>
              <a:t>상황예측</a:t>
            </a:r>
            <a:r>
              <a:rPr lang="en-US" altLang="ko-KR" b="1" dirty="0" smtClean="0">
                <a:solidFill>
                  <a:srgbClr val="C00000"/>
                </a:solidFill>
              </a:rPr>
              <a:t>)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0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48994"/>
            <a:ext cx="10515600" cy="848533"/>
          </a:xfrm>
        </p:spPr>
        <p:txBody>
          <a:bodyPr/>
          <a:lstStyle/>
          <a:p>
            <a:pPr algn="ctr"/>
            <a:r>
              <a:rPr lang="ko-KR" altLang="en-US"/>
              <a:t>인공지능 </a:t>
            </a:r>
            <a:r>
              <a:rPr lang="ko-KR" altLang="en-US" smtClean="0"/>
              <a:t>요</a:t>
            </a:r>
            <a:r>
              <a:rPr lang="ko-KR" altLang="en-US"/>
              <a:t>소</a:t>
            </a:r>
            <a:r>
              <a:rPr lang="ko-KR" altLang="en-US" smtClean="0"/>
              <a:t>기술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39" y="1280949"/>
            <a:ext cx="10007029" cy="521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53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48994"/>
            <a:ext cx="10515600" cy="848533"/>
          </a:xfrm>
        </p:spPr>
        <p:txBody>
          <a:bodyPr/>
          <a:lstStyle/>
          <a:p>
            <a:pPr algn="ctr"/>
            <a:r>
              <a:rPr lang="ko-KR" altLang="en-US"/>
              <a:t>인공지능 </a:t>
            </a:r>
            <a:r>
              <a:rPr lang="ko-KR" altLang="en-US" smtClean="0"/>
              <a:t>요</a:t>
            </a:r>
            <a:r>
              <a:rPr lang="ko-KR" altLang="en-US"/>
              <a:t>소</a:t>
            </a:r>
            <a:r>
              <a:rPr lang="ko-KR" altLang="en-US" smtClean="0"/>
              <a:t>기술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53" y="997020"/>
            <a:ext cx="10642046" cy="5769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53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48994"/>
            <a:ext cx="10515600" cy="848533"/>
          </a:xfrm>
        </p:spPr>
        <p:txBody>
          <a:bodyPr/>
          <a:lstStyle/>
          <a:p>
            <a:pPr algn="ctr"/>
            <a:r>
              <a:rPr lang="ko-KR" altLang="en-US"/>
              <a:t>인공지능 </a:t>
            </a:r>
            <a:r>
              <a:rPr lang="ko-KR" altLang="en-US" smtClean="0"/>
              <a:t>요</a:t>
            </a:r>
            <a:r>
              <a:rPr lang="ko-KR" altLang="en-US"/>
              <a:t>소</a:t>
            </a:r>
            <a:r>
              <a:rPr lang="ko-KR" altLang="en-US" smtClean="0"/>
              <a:t>기술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878" y="0"/>
            <a:ext cx="6826697" cy="3701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546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48994"/>
            <a:ext cx="10515600" cy="848533"/>
          </a:xfrm>
        </p:spPr>
        <p:txBody>
          <a:bodyPr/>
          <a:lstStyle/>
          <a:p>
            <a:pPr algn="ctr"/>
            <a:r>
              <a:rPr lang="ko-KR" altLang="en-US" dirty="0"/>
              <a:t>인공지능 </a:t>
            </a:r>
            <a:r>
              <a:rPr lang="ko-KR" altLang="en-US" dirty="0" smtClean="0"/>
              <a:t>요</a:t>
            </a:r>
            <a:r>
              <a:rPr lang="ko-KR" altLang="en-US" dirty="0"/>
              <a:t>소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9455"/>
            <a:ext cx="6320837" cy="35147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448425" y="2008439"/>
            <a:ext cx="5524500" cy="47089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Agent</a:t>
            </a:r>
          </a:p>
          <a:p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상황을 </a:t>
            </a:r>
            <a:r>
              <a:rPr lang="ko-KR" altLang="en-US" sz="2000" b="1" dirty="0"/>
              <a:t>판단하고 행동을 결정하는 주체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학습 시켜야 할 알고리즘</a:t>
            </a:r>
            <a:r>
              <a:rPr lang="en-US" altLang="ko-KR" sz="2000" b="1" dirty="0" smtClean="0"/>
              <a:t>)</a:t>
            </a:r>
          </a:p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Action</a:t>
            </a:r>
          </a:p>
          <a:p>
            <a:r>
              <a:rPr lang="en-US" altLang="ko-KR" sz="2000" b="1" dirty="0" smtClean="0"/>
              <a:t>: Agent</a:t>
            </a:r>
            <a:r>
              <a:rPr lang="ko-KR" altLang="en-US" sz="2000" b="1" dirty="0"/>
              <a:t>가 알고리즘에 따라 취한 </a:t>
            </a:r>
            <a:r>
              <a:rPr lang="ko-KR" altLang="en-US" sz="2000" b="1" dirty="0" smtClean="0"/>
              <a:t>행동</a:t>
            </a:r>
            <a:endParaRPr lang="en-US" altLang="ko-KR" sz="2000" b="1" dirty="0" smtClean="0"/>
          </a:p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Environment</a:t>
            </a:r>
          </a:p>
          <a:p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주어진 </a:t>
            </a:r>
            <a:r>
              <a:rPr lang="ko-KR" altLang="en-US" sz="2000" b="1" dirty="0"/>
              <a:t>환경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실제 환경 혹은 시뮬레이터</a:t>
            </a:r>
            <a:r>
              <a:rPr lang="en-US" altLang="ko-KR" sz="2000" b="1" dirty="0" smtClean="0"/>
              <a:t>)</a:t>
            </a:r>
          </a:p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State</a:t>
            </a:r>
          </a:p>
          <a:p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관찰을 </a:t>
            </a:r>
            <a:r>
              <a:rPr lang="ko-KR" altLang="en-US" sz="2000" b="1" dirty="0"/>
              <a:t>통한 상태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환경</a:t>
            </a:r>
            <a:r>
              <a:rPr lang="en-US" altLang="ko-KR" sz="2000" b="1" dirty="0"/>
              <a:t>/Agent </a:t>
            </a:r>
            <a:r>
              <a:rPr lang="ko-KR" altLang="en-US" sz="2000" b="1" dirty="0"/>
              <a:t>정보</a:t>
            </a:r>
            <a:r>
              <a:rPr lang="en-US" altLang="ko-KR" sz="2000" b="1" dirty="0" smtClean="0"/>
              <a:t>)</a:t>
            </a:r>
          </a:p>
          <a:p>
            <a:endParaRPr lang="en-US" altLang="ko-KR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b="1" dirty="0" smtClean="0"/>
              <a:t>Reward</a:t>
            </a:r>
          </a:p>
          <a:p>
            <a:r>
              <a:rPr lang="en-US" altLang="ko-KR" sz="2000" b="1" dirty="0" smtClean="0"/>
              <a:t>: </a:t>
            </a:r>
            <a:r>
              <a:rPr lang="ko-KR" altLang="en-US" sz="2000" b="1" dirty="0" smtClean="0"/>
              <a:t>행동에 </a:t>
            </a:r>
            <a:r>
              <a:rPr lang="ko-KR" altLang="en-US" sz="2000" b="1" dirty="0"/>
              <a:t>따른 보상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처벌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370" y="1116881"/>
            <a:ext cx="6882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ko-KR" altLang="en-US" sz="2800" b="1" dirty="0" smtClean="0">
                <a:latin typeface="+mn-ea"/>
              </a:rPr>
              <a:t>기계학습</a:t>
            </a:r>
            <a:r>
              <a:rPr lang="en-US" altLang="ko-KR" sz="2800" b="1" dirty="0" smtClean="0">
                <a:latin typeface="+mn-ea"/>
              </a:rPr>
              <a:t>(machine learning)/</a:t>
            </a:r>
            <a:r>
              <a:rPr lang="ko-KR" altLang="en-US" sz="2400" b="1" dirty="0" err="1" smtClean="0">
                <a:solidFill>
                  <a:srgbClr val="0070C0"/>
                </a:solidFill>
                <a:latin typeface="+mn-ea"/>
              </a:rPr>
              <a:t>강화학습</a:t>
            </a:r>
            <a:endParaRPr lang="ko-KR" altLang="en-US" sz="24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0436" y="5274180"/>
            <a:ext cx="5675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>
                <a:solidFill>
                  <a:srgbClr val="C00000"/>
                </a:solidFill>
                <a:latin typeface="+mn-ea"/>
              </a:rPr>
              <a:t>스키너의 </a:t>
            </a:r>
            <a:r>
              <a:rPr lang="ko-KR" altLang="en-US" b="1" u="sng" dirty="0" err="1" smtClean="0">
                <a:solidFill>
                  <a:srgbClr val="C00000"/>
                </a:solidFill>
                <a:latin typeface="+mn-ea"/>
              </a:rPr>
              <a:t>쥐실험</a:t>
            </a:r>
            <a:endParaRPr lang="en-US" altLang="ko-KR" b="1" u="sng" dirty="0" smtClean="0">
              <a:solidFill>
                <a:srgbClr val="C00000"/>
              </a:solidFill>
              <a:latin typeface="+mn-ea"/>
            </a:endParaRPr>
          </a:p>
          <a:p>
            <a:r>
              <a:rPr lang="ko-KR" altLang="en-US" dirty="0" smtClean="0"/>
              <a:t>강화</a:t>
            </a:r>
            <a:r>
              <a:rPr lang="en-US" altLang="ko-KR" dirty="0" smtClean="0"/>
              <a:t>: </a:t>
            </a:r>
            <a:r>
              <a:rPr lang="ko-KR" altLang="en-US" dirty="0" smtClean="0"/>
              <a:t>동물들이 시행착오를 통해 학습하는 방법중의 하나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30436" y="6319139"/>
            <a:ext cx="4600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555555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-</a:t>
            </a:r>
            <a:r>
              <a:rPr lang="ko-KR" altLang="en-US" b="1" dirty="0" smtClean="0">
                <a:solidFill>
                  <a:srgbClr val="555555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심리학자 스키너의 </a:t>
            </a:r>
            <a:r>
              <a:rPr lang="ko-KR" altLang="en-US" b="1" dirty="0" err="1">
                <a:solidFill>
                  <a:srgbClr val="555555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실험상자</a:t>
            </a:r>
            <a:r>
              <a:rPr lang="en-US" altLang="ko-KR" b="1" dirty="0">
                <a:solidFill>
                  <a:srgbClr val="555555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(Skinner box)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60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8870"/>
            <a:ext cx="10515600" cy="782031"/>
          </a:xfrm>
        </p:spPr>
        <p:txBody>
          <a:bodyPr>
            <a:normAutofit/>
          </a:bodyPr>
          <a:lstStyle/>
          <a:p>
            <a:pPr algn="ctr"/>
            <a:r>
              <a:rPr lang="ko-KR" altLang="en-US"/>
              <a:t>인공지능 </a:t>
            </a:r>
            <a:r>
              <a:rPr lang="ko-KR" altLang="en-US" smtClean="0"/>
              <a:t>요</a:t>
            </a:r>
            <a:r>
              <a:rPr lang="ko-KR" altLang="en-US"/>
              <a:t>소</a:t>
            </a:r>
            <a:r>
              <a:rPr lang="ko-KR" altLang="en-US" smtClean="0"/>
              <a:t>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137267"/>
            <a:ext cx="10515600" cy="557969"/>
          </a:xfrm>
        </p:spPr>
        <p:txBody>
          <a:bodyPr/>
          <a:lstStyle/>
          <a:p>
            <a:pPr marL="0" indent="0" latinLnBrk="0">
              <a:buNone/>
            </a:pPr>
            <a:r>
              <a:rPr lang="en-US" altLang="ko-KR" b="1" dirty="0" smtClean="0"/>
              <a:t>6. </a:t>
            </a:r>
            <a:r>
              <a:rPr lang="ko-KR" altLang="en-US" b="1" dirty="0" smtClean="0"/>
              <a:t>지식표현</a:t>
            </a:r>
            <a:r>
              <a:rPr lang="en-US" altLang="ko-KR" b="1" dirty="0" smtClean="0"/>
              <a:t>(Knowledge Representation)</a:t>
            </a:r>
            <a:endParaRPr lang="ko-KR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99" y="1739598"/>
            <a:ext cx="9147157" cy="4828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3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8870"/>
            <a:ext cx="10515600" cy="782031"/>
          </a:xfrm>
        </p:spPr>
        <p:txBody>
          <a:bodyPr>
            <a:normAutofit/>
          </a:bodyPr>
          <a:lstStyle/>
          <a:p>
            <a:pPr algn="ctr"/>
            <a:r>
              <a:rPr lang="ko-KR" altLang="en-US"/>
              <a:t>인공지능 </a:t>
            </a:r>
            <a:r>
              <a:rPr lang="ko-KR" altLang="en-US" smtClean="0"/>
              <a:t>요</a:t>
            </a:r>
            <a:r>
              <a:rPr lang="ko-KR" altLang="en-US"/>
              <a:t>소</a:t>
            </a:r>
            <a:r>
              <a:rPr lang="ko-KR" altLang="en-US" smtClean="0"/>
              <a:t>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7103" y="1188627"/>
            <a:ext cx="10515600" cy="599076"/>
          </a:xfrm>
        </p:spPr>
        <p:txBody>
          <a:bodyPr/>
          <a:lstStyle/>
          <a:p>
            <a:pPr marL="0" indent="0" latinLnBrk="0">
              <a:buNone/>
            </a:pPr>
            <a:r>
              <a:rPr lang="en-US" altLang="ko-KR" b="1" dirty="0" smtClean="0"/>
              <a:t>7. </a:t>
            </a:r>
            <a:r>
              <a:rPr lang="ko-KR" altLang="en-US" b="1" dirty="0" smtClean="0"/>
              <a:t>추론</a:t>
            </a:r>
            <a:r>
              <a:rPr lang="en-US" altLang="ko-KR" b="1" dirty="0" smtClean="0"/>
              <a:t>(Inference)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443465" y="1368065"/>
            <a:ext cx="8776860" cy="5213710"/>
            <a:chOff x="1360524" y="1775607"/>
            <a:chExt cx="7955760" cy="468683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524" y="2232488"/>
              <a:ext cx="7955760" cy="4229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272" y="1775607"/>
              <a:ext cx="1378067" cy="6200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804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803476" y="4619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JBold"/>
              </a:rPr>
              <a:t>인공지능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800554"/>
            <a:ext cx="9516585" cy="40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7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0" y="0"/>
            <a:ext cx="10515600" cy="798657"/>
          </a:xfrm>
        </p:spPr>
        <p:txBody>
          <a:bodyPr/>
          <a:lstStyle/>
          <a:p>
            <a:pPr algn="ctr"/>
            <a:r>
              <a:rPr lang="ko-KR" altLang="en-US" dirty="0"/>
              <a:t>인공지능 </a:t>
            </a:r>
            <a:r>
              <a:rPr lang="ko-KR" altLang="en-US" dirty="0" smtClean="0"/>
              <a:t>요</a:t>
            </a:r>
            <a:r>
              <a:rPr lang="ko-KR" altLang="en-US" dirty="0"/>
              <a:t>소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4318" y="903412"/>
            <a:ext cx="10515600" cy="506609"/>
          </a:xfrm>
        </p:spPr>
        <p:txBody>
          <a:bodyPr/>
          <a:lstStyle/>
          <a:p>
            <a:pPr marL="0" indent="0" latinLnBrk="0">
              <a:buNone/>
            </a:pPr>
            <a:r>
              <a:rPr lang="en-US" altLang="ko-KR" b="1" dirty="0" smtClean="0"/>
              <a:t>8. </a:t>
            </a:r>
            <a:r>
              <a:rPr lang="ko-KR" altLang="en-US" b="1" dirty="0" smtClean="0"/>
              <a:t>지</a:t>
            </a:r>
            <a:r>
              <a:rPr lang="ko-KR" altLang="en-US" b="1" dirty="0"/>
              <a:t>식</a:t>
            </a:r>
            <a:r>
              <a:rPr lang="ko-KR" altLang="en-US" b="1" dirty="0" smtClean="0"/>
              <a:t>기반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시스템</a:t>
            </a:r>
            <a:r>
              <a:rPr lang="en-US" altLang="ko-KR" b="1" dirty="0" smtClean="0"/>
              <a:t>(Knowledge Based System)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782" y="1514776"/>
            <a:ext cx="8119368" cy="5317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960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pPr algn="ctr"/>
            <a:r>
              <a:rPr lang="ko-KR" altLang="en-US"/>
              <a:t>인공지능 </a:t>
            </a:r>
            <a:r>
              <a:rPr lang="ko-KR" altLang="en-US" smtClean="0"/>
              <a:t>요</a:t>
            </a:r>
            <a:r>
              <a:rPr lang="ko-KR" altLang="en-US"/>
              <a:t>소</a:t>
            </a:r>
            <a:r>
              <a:rPr lang="ko-KR" altLang="en-US" smtClean="0"/>
              <a:t>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160" y="1185545"/>
            <a:ext cx="10515600" cy="597535"/>
          </a:xfrm>
        </p:spPr>
        <p:txBody>
          <a:bodyPr/>
          <a:lstStyle/>
          <a:p>
            <a:pPr marL="0" indent="0" latinLnBrk="0">
              <a:buNone/>
            </a:pPr>
            <a:r>
              <a:rPr lang="en-US" altLang="ko-KR" b="1" dirty="0" smtClean="0"/>
              <a:t>9. </a:t>
            </a:r>
            <a:r>
              <a:rPr lang="ko-KR" altLang="en-US" b="1" dirty="0" smtClean="0"/>
              <a:t>컴퓨터 비전</a:t>
            </a:r>
            <a:r>
              <a:rPr lang="en-US" altLang="ko-KR" b="1" dirty="0" smtClean="0"/>
              <a:t>(Computer Vision)</a:t>
            </a:r>
            <a:endParaRPr lang="ko-KR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89" y="1709896"/>
            <a:ext cx="9267290" cy="486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29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2155"/>
          </a:xfrm>
        </p:spPr>
        <p:txBody>
          <a:bodyPr/>
          <a:lstStyle/>
          <a:p>
            <a:pPr algn="ctr"/>
            <a:r>
              <a:rPr lang="ko-KR" altLang="en-US"/>
              <a:t>인공지능 </a:t>
            </a:r>
            <a:r>
              <a:rPr lang="ko-KR" altLang="en-US" smtClean="0"/>
              <a:t>요</a:t>
            </a:r>
            <a:r>
              <a:rPr lang="ko-KR" altLang="en-US"/>
              <a:t>소</a:t>
            </a:r>
            <a:r>
              <a:rPr lang="ko-KR" altLang="en-US" smtClean="0"/>
              <a:t>기술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35646" y="1127859"/>
            <a:ext cx="6287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800" b="1" dirty="0" smtClean="0"/>
              <a:t>10. </a:t>
            </a:r>
            <a:r>
              <a:rPr lang="ko-KR" altLang="en-US" sz="2800" b="1" dirty="0" smtClean="0"/>
              <a:t>지능</a:t>
            </a:r>
            <a:r>
              <a:rPr lang="ko-KR" altLang="ko-KR" sz="2800" b="1" dirty="0" smtClean="0"/>
              <a:t>로봇</a:t>
            </a:r>
            <a:r>
              <a:rPr lang="en-US" altLang="ko-KR" sz="2800" b="1" dirty="0" smtClean="0"/>
              <a:t>(Intelligence Robotics)</a:t>
            </a:r>
            <a:endParaRPr lang="en-US" altLang="ko-KR" sz="28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950" y="1733270"/>
            <a:ext cx="8288678" cy="4914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941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2526"/>
          </a:xfrm>
        </p:spPr>
        <p:txBody>
          <a:bodyPr>
            <a:normAutofit fontScale="90000"/>
          </a:bodyPr>
          <a:lstStyle/>
          <a:p>
            <a:pPr algn="ctr"/>
            <a:r>
              <a:rPr lang="ko-KR" altLang="en-US"/>
              <a:t>인공지능 </a:t>
            </a:r>
            <a:r>
              <a:rPr lang="ko-KR" altLang="en-US" smtClean="0"/>
              <a:t>요</a:t>
            </a:r>
            <a:r>
              <a:rPr lang="ko-KR" altLang="en-US"/>
              <a:t>소</a:t>
            </a:r>
            <a:r>
              <a:rPr lang="ko-KR" altLang="en-US" smtClean="0"/>
              <a:t>기술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60679" y="1066213"/>
            <a:ext cx="51267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0"/>
            <a:r>
              <a:rPr lang="en-US" altLang="ko-KR" sz="2800" b="1" dirty="0" smtClean="0"/>
              <a:t>11. </a:t>
            </a:r>
            <a:r>
              <a:rPr lang="ko-KR" altLang="ko-KR" sz="2800" b="1" dirty="0"/>
              <a:t>텍스트 분석</a:t>
            </a:r>
            <a:r>
              <a:rPr lang="en-US" altLang="ko-KR" sz="2800" b="1" dirty="0"/>
              <a:t>(Data Mining)</a:t>
            </a:r>
            <a:endParaRPr lang="ko-KR" altLang="ko-KR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924" y="1676346"/>
            <a:ext cx="8754492" cy="49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6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87941"/>
            <a:ext cx="11925299" cy="908652"/>
          </a:xfrm>
        </p:spPr>
        <p:txBody>
          <a:bodyPr/>
          <a:lstStyle/>
          <a:p>
            <a:pPr algn="ctr"/>
            <a:r>
              <a:rPr lang="ko-KR" altLang="en-US" dirty="0" smtClean="0"/>
              <a:t>최신 </a:t>
            </a:r>
            <a:r>
              <a:rPr lang="en-US" altLang="ko-KR" dirty="0" smtClean="0"/>
              <a:t>A.I.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80" y="1173876"/>
            <a:ext cx="8335284" cy="558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126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87941"/>
            <a:ext cx="11925299" cy="908652"/>
          </a:xfrm>
        </p:spPr>
        <p:txBody>
          <a:bodyPr/>
          <a:lstStyle/>
          <a:p>
            <a:pPr algn="ctr"/>
            <a:r>
              <a:rPr lang="ko-KR" altLang="en-US" dirty="0" smtClean="0"/>
              <a:t>최신 </a:t>
            </a:r>
            <a:r>
              <a:rPr lang="en-US" altLang="ko-KR" dirty="0" smtClean="0"/>
              <a:t>A.I.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24" y="1058880"/>
            <a:ext cx="8519739" cy="5340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87941"/>
            <a:ext cx="11925299" cy="908652"/>
          </a:xfrm>
        </p:spPr>
        <p:txBody>
          <a:bodyPr/>
          <a:lstStyle/>
          <a:p>
            <a:pPr algn="ctr"/>
            <a:r>
              <a:rPr lang="ko-KR" altLang="en-US" dirty="0" smtClean="0"/>
              <a:t>최신 </a:t>
            </a:r>
            <a:r>
              <a:rPr lang="en-US" altLang="ko-KR" dirty="0" smtClean="0"/>
              <a:t>A.I.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413" y="1057864"/>
            <a:ext cx="8611226" cy="5589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87941"/>
            <a:ext cx="11925299" cy="908652"/>
          </a:xfrm>
        </p:spPr>
        <p:txBody>
          <a:bodyPr/>
          <a:lstStyle/>
          <a:p>
            <a:pPr algn="ctr"/>
            <a:r>
              <a:rPr lang="ko-KR" altLang="en-US" dirty="0" smtClean="0"/>
              <a:t>최신 </a:t>
            </a:r>
            <a:r>
              <a:rPr lang="en-US" altLang="ko-KR" dirty="0" smtClean="0"/>
              <a:t>A.I.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986" y="1057809"/>
            <a:ext cx="7782995" cy="5549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87941"/>
            <a:ext cx="11925299" cy="908652"/>
          </a:xfrm>
        </p:spPr>
        <p:txBody>
          <a:bodyPr/>
          <a:lstStyle/>
          <a:p>
            <a:pPr algn="ctr"/>
            <a:r>
              <a:rPr lang="ko-KR" altLang="en-US" dirty="0" smtClean="0"/>
              <a:t>최신 </a:t>
            </a:r>
            <a:r>
              <a:rPr lang="en-US" altLang="ko-KR" dirty="0" smtClean="0"/>
              <a:t>A.I.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302" y="1031000"/>
            <a:ext cx="7853147" cy="564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87941"/>
            <a:ext cx="11925299" cy="908652"/>
          </a:xfrm>
        </p:spPr>
        <p:txBody>
          <a:bodyPr/>
          <a:lstStyle/>
          <a:p>
            <a:pPr algn="ctr"/>
            <a:r>
              <a:rPr lang="ko-KR" altLang="en-US" dirty="0" smtClean="0"/>
              <a:t>최신 </a:t>
            </a:r>
            <a:r>
              <a:rPr lang="en-US" altLang="ko-KR" dirty="0" smtClean="0"/>
              <a:t>A.I.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40" y="1027416"/>
            <a:ext cx="7678166" cy="5644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6775" y="14605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인공지능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관련기업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/>
              <a:t> </a:t>
            </a:r>
            <a:r>
              <a:rPr lang="en-US" altLang="ko-KR" sz="2800" b="1" dirty="0" smtClean="0">
                <a:solidFill>
                  <a:srgbClr val="C00000"/>
                </a:solidFill>
              </a:rPr>
              <a:t>=&gt;</a:t>
            </a:r>
            <a:r>
              <a:rPr lang="ko-KR" altLang="en-US" sz="28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2800" b="1" dirty="0" smtClean="0">
                <a:solidFill>
                  <a:srgbClr val="C00000"/>
                </a:solidFill>
              </a:rPr>
              <a:t>2,500</a:t>
            </a:r>
            <a:r>
              <a:rPr lang="ko-KR" altLang="en-US" sz="2800" b="1" dirty="0" smtClean="0">
                <a:solidFill>
                  <a:srgbClr val="C00000"/>
                </a:solidFill>
              </a:rPr>
              <a:t>개 이상</a:t>
            </a:r>
            <a:endParaRPr lang="ko-KR" altLang="en-US" sz="2800" b="1" dirty="0">
              <a:solidFill>
                <a:srgbClr val="C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973" y="1319213"/>
            <a:ext cx="5778227" cy="549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0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87941"/>
            <a:ext cx="11925299" cy="908652"/>
          </a:xfrm>
        </p:spPr>
        <p:txBody>
          <a:bodyPr/>
          <a:lstStyle/>
          <a:p>
            <a:pPr algn="ctr"/>
            <a:r>
              <a:rPr lang="ko-KR" altLang="en-US" dirty="0" smtClean="0"/>
              <a:t>최신 </a:t>
            </a:r>
            <a:r>
              <a:rPr lang="en-US" altLang="ko-KR" dirty="0" smtClean="0"/>
              <a:t>A.I.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63" y="1172164"/>
            <a:ext cx="7726754" cy="5431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2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87941"/>
            <a:ext cx="11925299" cy="908652"/>
          </a:xfrm>
        </p:spPr>
        <p:txBody>
          <a:bodyPr/>
          <a:lstStyle/>
          <a:p>
            <a:pPr algn="ctr"/>
            <a:r>
              <a:rPr lang="ko-KR" altLang="en-US" dirty="0" smtClean="0"/>
              <a:t>최신 </a:t>
            </a:r>
            <a:r>
              <a:rPr lang="en-US" altLang="ko-KR" dirty="0" smtClean="0"/>
              <a:t>A.I.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96" y="1062841"/>
            <a:ext cx="7141877" cy="5668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27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725" y="87941"/>
            <a:ext cx="11925299" cy="908652"/>
          </a:xfrm>
        </p:spPr>
        <p:txBody>
          <a:bodyPr/>
          <a:lstStyle/>
          <a:p>
            <a:pPr algn="ctr"/>
            <a:r>
              <a:rPr lang="ko-KR" altLang="en-US" dirty="0" smtClean="0"/>
              <a:t>최신 </a:t>
            </a:r>
            <a:r>
              <a:rPr lang="en-US" altLang="ko-KR" dirty="0" smtClean="0"/>
              <a:t>A.I. </a:t>
            </a:r>
            <a:r>
              <a:rPr lang="ko-KR" altLang="en-US" dirty="0" smtClean="0"/>
              <a:t>기술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74" y="987657"/>
            <a:ext cx="8041516" cy="5515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24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2800" dirty="0"/>
              <a:t>마이크로소프트와 네덜란드의 </a:t>
            </a:r>
            <a:r>
              <a:rPr lang="ko-KR" altLang="en-US" sz="2800" dirty="0" err="1"/>
              <a:t>델프트공대</a:t>
            </a:r>
            <a:r>
              <a:rPr lang="en-US" altLang="ko-KR" sz="2800" dirty="0"/>
              <a:t>, </a:t>
            </a:r>
            <a:r>
              <a:rPr lang="ko-KR" altLang="en-US" sz="2800" dirty="0"/>
              <a:t>렘브란트미술관은 인공지능 ‘</a:t>
            </a:r>
            <a:r>
              <a:rPr lang="ko-KR" altLang="en-US" sz="2800" dirty="0">
                <a:solidFill>
                  <a:srgbClr val="C00000"/>
                </a:solidFill>
                <a:hlinkClick r:id="rId2"/>
              </a:rPr>
              <a:t>넥스트 렘브란트</a:t>
            </a:r>
            <a:r>
              <a:rPr lang="ko-KR" altLang="en-US" sz="2800" dirty="0"/>
              <a:t>’를 공동개발해</a:t>
            </a:r>
            <a:r>
              <a:rPr lang="en-US" altLang="ko-KR" sz="2800" dirty="0"/>
              <a:t>, </a:t>
            </a:r>
            <a:r>
              <a:rPr lang="ko-KR" altLang="en-US" sz="2800" dirty="0"/>
              <a:t>생전의 렘브란트 화풍을 </a:t>
            </a:r>
            <a:r>
              <a:rPr lang="ko-KR" altLang="en-US" sz="2800" dirty="0" err="1"/>
              <a:t>빼닮은</a:t>
            </a:r>
            <a:r>
              <a:rPr lang="ko-KR" altLang="en-US" sz="2800" dirty="0"/>
              <a:t> 회화를 </a:t>
            </a:r>
            <a:r>
              <a:rPr lang="ko-KR" altLang="en-US" sz="2800" dirty="0" smtClean="0"/>
              <a:t>완성</a:t>
            </a:r>
            <a:endParaRPr lang="en-US" altLang="ko-KR" sz="2800" dirty="0" smtClean="0"/>
          </a:p>
          <a:p>
            <a:r>
              <a:rPr lang="ko-KR" altLang="en-US" sz="2800" dirty="0" smtClean="0"/>
              <a:t>넥스트 </a:t>
            </a:r>
            <a:r>
              <a:rPr lang="ko-KR" altLang="en-US" sz="2800" dirty="0"/>
              <a:t>렘브란트는 </a:t>
            </a:r>
            <a:r>
              <a:rPr lang="en-US" altLang="ko-KR" sz="2800" dirty="0"/>
              <a:t>18</a:t>
            </a:r>
            <a:r>
              <a:rPr lang="ko-KR" altLang="en-US" sz="2800" dirty="0"/>
              <a:t>개월 동안 렘브란트의 작품 </a:t>
            </a:r>
            <a:r>
              <a:rPr lang="en-US" altLang="ko-KR" sz="2800" dirty="0"/>
              <a:t>346</a:t>
            </a:r>
            <a:r>
              <a:rPr lang="ko-KR" altLang="en-US" sz="2800" dirty="0"/>
              <a:t>점을 </a:t>
            </a:r>
            <a:r>
              <a:rPr lang="ko-KR" altLang="en-US" sz="2800" dirty="0" smtClean="0"/>
              <a:t>분석</a:t>
            </a:r>
            <a:r>
              <a:rPr lang="en-US" altLang="ko-KR" sz="2800" b="0" dirty="0" smtClean="0"/>
              <a:t>(</a:t>
            </a:r>
            <a:r>
              <a:rPr lang="en-US" altLang="ko-KR" sz="2800" b="0" dirty="0"/>
              <a:t>150</a:t>
            </a:r>
            <a:r>
              <a:rPr lang="ko-KR" altLang="en-US" sz="2800" b="0" dirty="0"/>
              <a:t>기가바이트에 달하는 렘브란트의 그림 </a:t>
            </a:r>
            <a:r>
              <a:rPr lang="ko-KR" altLang="en-US" sz="2800" b="0" dirty="0" smtClean="0"/>
              <a:t>자료</a:t>
            </a:r>
            <a:r>
              <a:rPr lang="en-US" altLang="ko-KR" sz="2800" b="0" dirty="0" smtClean="0"/>
              <a:t>)</a:t>
            </a:r>
            <a:r>
              <a:rPr lang="ko-KR" altLang="en-US" sz="2800" dirty="0" smtClean="0"/>
              <a:t>하고 </a:t>
            </a:r>
            <a:r>
              <a:rPr lang="ko-KR" altLang="en-US" sz="2800" dirty="0"/>
              <a:t>렘브란트 그림과 똑같은 느낌을 주는 회화를 입체</a:t>
            </a:r>
            <a:r>
              <a:rPr lang="en-US" altLang="ko-KR" sz="2800" dirty="0"/>
              <a:t>(3D) </a:t>
            </a:r>
            <a:r>
              <a:rPr lang="ko-KR" altLang="en-US" sz="2800" dirty="0"/>
              <a:t>프린터를 이용해 재현하는 데 </a:t>
            </a:r>
            <a:r>
              <a:rPr lang="ko-KR" altLang="en-US" sz="2800" dirty="0" smtClean="0"/>
              <a:t>성공</a:t>
            </a:r>
            <a:r>
              <a:rPr lang="ko-KR" altLang="en-US" sz="2800" dirty="0"/>
              <a:t/>
            </a:r>
            <a:br>
              <a:rPr lang="ko-KR" altLang="en-US" sz="2800" dirty="0"/>
            </a:br>
            <a:r>
              <a:rPr lang="ko-KR" altLang="en-US" sz="2800" dirty="0"/>
              <a:t/>
            </a:r>
            <a:br>
              <a:rPr lang="ko-KR" altLang="en-US" sz="2800" dirty="0"/>
            </a:br>
            <a:endParaRPr lang="ko-KR" altLang="en-US" sz="28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인공지능을 이용한 그림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65461" y="4752693"/>
            <a:ext cx="247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참조</a:t>
            </a:r>
            <a:r>
              <a:rPr lang="en-US" altLang="ko-KR" b="1" dirty="0" smtClean="0"/>
              <a:t>:</a:t>
            </a:r>
            <a:r>
              <a:rPr lang="ko-KR" altLang="en-US" b="1" dirty="0" smtClean="0"/>
              <a:t>전자신문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29631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넥스트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램브란트의</a:t>
            </a:r>
            <a:r>
              <a:rPr lang="ko-KR" altLang="en-US" dirty="0" smtClean="0"/>
              <a:t> 작품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01" y="1237756"/>
            <a:ext cx="4420092" cy="51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60954" y="6073233"/>
            <a:ext cx="247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:</a:t>
            </a:r>
            <a:r>
              <a:rPr lang="ko-KR" altLang="en-US" dirty="0" smtClean="0"/>
              <a:t>전자신문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538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539875" y="1204913"/>
            <a:ext cx="9145588" cy="5327650"/>
          </a:xfrm>
        </p:spPr>
        <p:txBody>
          <a:bodyPr/>
          <a:lstStyle/>
          <a:p>
            <a:pPr>
              <a:defRPr/>
            </a:pPr>
            <a:r>
              <a:rPr lang="ko-KR" altLang="en-US" sz="3200" dirty="0" err="1" smtClean="0"/>
              <a:t>구글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Deep Dream</a:t>
            </a:r>
            <a:r>
              <a:rPr lang="en-US" altLang="ko-KR" sz="3200" dirty="0"/>
              <a:t> </a:t>
            </a:r>
            <a:r>
              <a:rPr lang="en-US" altLang="ko-KR" sz="3200" dirty="0" smtClean="0"/>
              <a:t>-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영상을 보고 추상적인 작품 그려냄</a:t>
            </a:r>
            <a:endParaRPr lang="en-US" altLang="ko-KR" sz="3200" dirty="0"/>
          </a:p>
          <a:p>
            <a:pPr marL="271463" lvl="1" indent="0">
              <a:buNone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93663" indent="0">
              <a:buNone/>
              <a:defRPr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extLst/>
        </p:spPr>
        <p:txBody>
          <a:bodyPr/>
          <a:lstStyle/>
          <a:p>
            <a:pPr>
              <a:defRPr/>
            </a:pPr>
            <a:r>
              <a:rPr/>
              <a:t>소프트웨어가 그리는 미술작품</a:t>
            </a:r>
          </a:p>
        </p:txBody>
      </p:sp>
      <p:pic>
        <p:nvPicPr>
          <p:cNvPr id="47111" name="Picture 2" descr="https://lh3.googleusercontent.com/vbtoHJo0i_xRzqIyLDKllPs8ucV4cX3f-82k2ETKBJdVf2Pm_x13lcm2AheDxG-9Awk1qYPj0DOyo9tGh0IoYANX6MuGi__jYYOkfqxsd0DZZnfntNn1RaFN4XKjkrwtjNLnORoCt7_OWVGVBKQEJKlZeA3wfZf59AXbD9n5JtMH307BaGEt1pEO4Ofh0DltNgIGJNK9LnvdND4ZybGm5k_J-SZTV14mIZ-1fexylQ4ywtbCYsjuYB5aoDLjNcW93TuBYXpa-sbpYL6onmhvsScMlm2LJepdMRPXdMt8qm4ppcOHdDe9tFNpCiJHyHQnoN00cdTxhLa3mW4n6I0TZAn-yGPpR4oJTZcyhlktk1btgADUdUzIiIt4lZV0JGGaWO7tuUBQ4VgMXqekrFMqvAzYNIdxkaFyIiXZBmttnkb5cThJ6idBGczoJ1CnYAMxhmXzH72grA7ePWbjUowGAHB98Vp2VObsVYJHRcQbt74eyvm6uSlYQTS7NvTwMk6QNxRar1Qlz-yCo9MuVIE5KpFF0_BvsvzbttzVfGVqxDVCk4NJVYT6PIow3ZwaybgvuKHW6UfuYsDJ3Ild-DHZ5EAXxFOzJB0=w1602-h540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236"/>
          <a:stretch>
            <a:fillRect/>
          </a:stretch>
        </p:blipFill>
        <p:spPr bwMode="auto">
          <a:xfrm>
            <a:off x="852650" y="3050235"/>
            <a:ext cx="3712999" cy="232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2" name="Picture 2" descr="https://lh3.googleusercontent.com/vbtoHJo0i_xRzqIyLDKllPs8ucV4cX3f-82k2ETKBJdVf2Pm_x13lcm2AheDxG-9Awk1qYPj0DOyo9tGh0IoYANX6MuGi__jYYOkfqxsd0DZZnfntNn1RaFN4XKjkrwtjNLnORoCt7_OWVGVBKQEJKlZeA3wfZf59AXbD9n5JtMH307BaGEt1pEO4Ofh0DltNgIGJNK9LnvdND4ZybGm5k_J-SZTV14mIZ-1fexylQ4ywtbCYsjuYB5aoDLjNcW93TuBYXpa-sbpYL6onmhvsScMlm2LJepdMRPXdMt8qm4ppcOHdDe9tFNpCiJHyHQnoN00cdTxhLa3mW4n6I0TZAn-yGPpR4oJTZcyhlktk1btgADUdUzIiIt4lZV0JGGaWO7tuUBQ4VgMXqekrFMqvAzYNIdxkaFyIiXZBmttnkb5cThJ6idBGczoJ1CnYAMxhmXzH72grA7ePWbjUowGAHB98Vp2VObsVYJHRcQbt74eyvm6uSlYQTS7NvTwMk6QNxRar1Qlz-yCo9MuVIE5KpFF0_BvsvzbttzVfGVqxDVCk4NJVYT6PIow3ZwaybgvuKHW6UfuYsDJ3Ild-DHZ5EAXxFOzJB0=w1602-h540-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0"/>
          <a:stretch>
            <a:fillRect/>
          </a:stretch>
        </p:blipFill>
        <p:spPr bwMode="auto">
          <a:xfrm>
            <a:off x="4583823" y="3050235"/>
            <a:ext cx="3179051" cy="2322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0" y="3088964"/>
            <a:ext cx="3733800" cy="22255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81950" y="5466654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3C3E40"/>
                </a:solidFill>
                <a:latin typeface="Tahoma" panose="020B0604030504040204" pitchFamily="34" charset="0"/>
              </a:rPr>
              <a:t>빈센트</a:t>
            </a:r>
            <a:r>
              <a:rPr lang="ko-KR" altLang="en-US" b="1" dirty="0">
                <a:solidFill>
                  <a:srgbClr val="3C3E40"/>
                </a:solidFill>
                <a:latin typeface="Tahoma" panose="020B0604030504040204" pitchFamily="34" charset="0"/>
              </a:rPr>
              <a:t> 반 </a:t>
            </a:r>
            <a:r>
              <a:rPr lang="ko-KR" altLang="en-US" b="1" dirty="0" smtClean="0">
                <a:solidFill>
                  <a:srgbClr val="3C3E40"/>
                </a:solidFill>
                <a:latin typeface="Tahoma" panose="020B0604030504040204" pitchFamily="34" charset="0"/>
              </a:rPr>
              <a:t>고흐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703948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539875" y="1204913"/>
            <a:ext cx="9145588" cy="5327650"/>
          </a:xfrm>
        </p:spPr>
        <p:txBody>
          <a:bodyPr/>
          <a:lstStyle/>
          <a:p>
            <a:pPr>
              <a:defRPr/>
            </a:pPr>
            <a:r>
              <a:rPr lang="ko-KR" altLang="en-US" sz="3600" dirty="0" smtClean="0"/>
              <a:t>입력 </a:t>
            </a:r>
            <a:r>
              <a:rPr lang="ko-KR" altLang="en-US" sz="3600" dirty="0"/>
              <a:t>영상</a:t>
            </a:r>
            <a:r>
              <a:rPr lang="en-US" altLang="ko-KR" sz="3600" dirty="0"/>
              <a:t>(1)</a:t>
            </a:r>
            <a:r>
              <a:rPr lang="ko-KR" altLang="en-US" sz="3600" dirty="0"/>
              <a:t>을 </a:t>
            </a:r>
            <a:r>
              <a:rPr lang="ko-KR" altLang="en-US" sz="3600" dirty="0" err="1"/>
              <a:t>고호</a:t>
            </a:r>
            <a:r>
              <a:rPr lang="en-US" altLang="ko-KR" sz="3600" dirty="0"/>
              <a:t>(2)</a:t>
            </a:r>
            <a:r>
              <a:rPr lang="ko-KR" altLang="en-US" sz="3600" dirty="0"/>
              <a:t>나 </a:t>
            </a:r>
            <a:r>
              <a:rPr lang="ko-KR" altLang="en-US" sz="3600" dirty="0" err="1"/>
              <a:t>뭉크</a:t>
            </a:r>
            <a:r>
              <a:rPr lang="en-US" altLang="ko-KR" sz="3600" dirty="0"/>
              <a:t>(3)</a:t>
            </a:r>
            <a:r>
              <a:rPr lang="ko-KR" altLang="en-US" sz="3600" dirty="0"/>
              <a:t>의 화풍으로 변환 </a:t>
            </a:r>
            <a:r>
              <a:rPr lang="en-US" altLang="ko-KR" sz="3600" dirty="0"/>
              <a:t>- </a:t>
            </a:r>
            <a:r>
              <a:rPr lang="ko-KR" altLang="en-US" sz="3600" dirty="0">
                <a:solidFill>
                  <a:srgbClr val="C00000"/>
                </a:solidFill>
              </a:rPr>
              <a:t>독일 </a:t>
            </a:r>
            <a:r>
              <a:rPr lang="ko-KR" altLang="en-US" sz="3600" dirty="0" err="1">
                <a:solidFill>
                  <a:srgbClr val="C00000"/>
                </a:solidFill>
              </a:rPr>
              <a:t>튜빙겐대</a:t>
            </a:r>
            <a:endParaRPr lang="en-US" altLang="ko-KR" sz="3600" dirty="0">
              <a:solidFill>
                <a:srgbClr val="C00000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extLst/>
        </p:spPr>
        <p:txBody>
          <a:bodyPr/>
          <a:lstStyle/>
          <a:p>
            <a:pPr>
              <a:defRPr/>
            </a:pPr>
            <a:r>
              <a:rPr/>
              <a:t>소프트웨어가 그리는 미술작품</a:t>
            </a:r>
          </a:p>
        </p:txBody>
      </p:sp>
      <p:pic>
        <p:nvPicPr>
          <p:cNvPr id="47109" name="Picture 2" descr="http://pds.joins.com/news/component/htmlphoto_mmdata/201603/01/htm_2016030116557871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5"/>
          <a:stretch>
            <a:fillRect/>
          </a:stretch>
        </p:blipFill>
        <p:spPr bwMode="auto">
          <a:xfrm>
            <a:off x="510901" y="2962809"/>
            <a:ext cx="3704275" cy="271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2" descr="http://pds.joins.com/news/component/htmlphoto_mmdata/201603/01/htm_2016030116557871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0"/>
          <a:stretch>
            <a:fillRect/>
          </a:stretch>
        </p:blipFill>
        <p:spPr bwMode="auto">
          <a:xfrm>
            <a:off x="4146825" y="2984199"/>
            <a:ext cx="7465535" cy="269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0589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1143001" y="6608764"/>
            <a:ext cx="8266113" cy="249237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pic>
        <p:nvPicPr>
          <p:cNvPr id="48133" name="Picture 2" descr="A Vincent van Gogh-inspired Google Deep Dream painting. &lt;br&gt;Photo: courtesy Goog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47626"/>
            <a:ext cx="8553450" cy="677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5143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프리즈마</a:t>
            </a:r>
            <a:r>
              <a:rPr lang="en-US" altLang="ko-KR" dirty="0" smtClean="0"/>
              <a:t>’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351" y="1064501"/>
            <a:ext cx="58769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16953" y="6150851"/>
            <a:ext cx="2427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참조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한겨래신문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8559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인공지능 개념과 역사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00898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7507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/>
              <a:t>인공지능의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2966" y="1966913"/>
            <a:ext cx="11319641" cy="4016429"/>
          </a:xfrm>
        </p:spPr>
        <p:txBody>
          <a:bodyPr>
            <a:noAutofit/>
          </a:bodyPr>
          <a:lstStyle/>
          <a:p>
            <a:r>
              <a:rPr lang="ko-KR" altLang="ko-KR" sz="3600" b="1" dirty="0"/>
              <a:t>인공지능</a:t>
            </a:r>
            <a:r>
              <a:rPr lang="ko-KR" altLang="ko-KR" sz="3600" dirty="0" smtClean="0"/>
              <a:t>(artificial </a:t>
            </a:r>
            <a:r>
              <a:rPr lang="ko-KR" altLang="ko-KR" sz="3600" dirty="0"/>
              <a:t>intelligence, </a:t>
            </a:r>
            <a:r>
              <a:rPr lang="ko-KR" altLang="ko-KR" sz="3600" b="1" dirty="0"/>
              <a:t>AI</a:t>
            </a:r>
            <a:r>
              <a:rPr lang="ko-KR" altLang="ko-KR" sz="3600" dirty="0"/>
              <a:t>)은 기계로부터 만들어진 지능을 </a:t>
            </a:r>
            <a:r>
              <a:rPr lang="ko-KR" altLang="ko-KR" sz="3600" dirty="0" smtClean="0"/>
              <a:t>말</a:t>
            </a:r>
            <a:r>
              <a:rPr lang="ko-KR" altLang="en-US" sz="3600" dirty="0" smtClean="0"/>
              <a:t>함</a:t>
            </a:r>
            <a:r>
              <a:rPr lang="en-US" altLang="ko-KR" sz="3600" dirty="0" smtClean="0"/>
              <a:t>.</a:t>
            </a:r>
            <a:r>
              <a:rPr lang="ko-KR" altLang="ko-KR" sz="3600" dirty="0" smtClean="0"/>
              <a:t> </a:t>
            </a:r>
            <a:endParaRPr lang="en-US" altLang="ko-KR" sz="3600" dirty="0" smtClean="0"/>
          </a:p>
          <a:p>
            <a:r>
              <a:rPr lang="ko-KR" altLang="ko-KR" sz="3600" dirty="0" smtClean="0"/>
              <a:t>컴퓨터 공학에서</a:t>
            </a:r>
            <a:r>
              <a:rPr lang="ko-KR" altLang="en-US" sz="3600" dirty="0" smtClean="0"/>
              <a:t>는</a:t>
            </a:r>
            <a:r>
              <a:rPr lang="ko-KR" altLang="ko-KR" sz="3600" dirty="0" smtClean="0"/>
              <a:t> </a:t>
            </a:r>
            <a:r>
              <a:rPr lang="ko-KR" altLang="ko-KR" sz="3600" dirty="0"/>
              <a:t>이상적인 지능을 갖춘 존재, 혹은 시스템에 의해 만들어진 지능, 즉 인공적인 지능을 </a:t>
            </a:r>
            <a:r>
              <a:rPr lang="ko-KR" altLang="en-US" sz="3600" dirty="0" smtClean="0"/>
              <a:t>칭함</a:t>
            </a:r>
            <a:r>
              <a:rPr lang="en-US" altLang="ko-KR" sz="3600" dirty="0" smtClean="0"/>
              <a:t>.</a:t>
            </a:r>
          </a:p>
          <a:p>
            <a:r>
              <a:rPr lang="ko-KR" altLang="ko-KR" sz="3600" b="1" dirty="0" smtClean="0"/>
              <a:t>인공지능</a:t>
            </a:r>
            <a:r>
              <a:rPr lang="ko-KR" altLang="en-US" sz="3600" b="1" dirty="0" smtClean="0"/>
              <a:t>은 </a:t>
            </a:r>
            <a:r>
              <a:rPr lang="ko-KR" altLang="ko-KR" sz="3600" dirty="0" smtClean="0"/>
              <a:t>그와 </a:t>
            </a:r>
            <a:r>
              <a:rPr lang="ko-KR" altLang="ko-KR" sz="3600" dirty="0"/>
              <a:t>같은 지능을 만들 수 있는 방법론이나 실현 가능성 등을 연구하는 과학 분야를 </a:t>
            </a:r>
            <a:r>
              <a:rPr lang="ko-KR" altLang="ko-KR" sz="3600" dirty="0" smtClean="0"/>
              <a:t>지칭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637" y="29888"/>
            <a:ext cx="1871488" cy="170234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558173" y="5865351"/>
            <a:ext cx="2119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C00000"/>
                </a:solidFill>
              </a:rPr>
              <a:t>[</a:t>
            </a:r>
            <a:r>
              <a:rPr lang="ko-KR" altLang="en-US" b="1" dirty="0" smtClean="0">
                <a:solidFill>
                  <a:srgbClr val="C00000"/>
                </a:solidFill>
              </a:rPr>
              <a:t>참조</a:t>
            </a:r>
            <a:r>
              <a:rPr lang="en-US" altLang="ko-KR" b="1" dirty="0" smtClean="0">
                <a:solidFill>
                  <a:srgbClr val="C00000"/>
                </a:solidFill>
              </a:rPr>
              <a:t>: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위키피디아</a:t>
            </a:r>
            <a:r>
              <a:rPr lang="en-US" altLang="ko-KR" b="1" dirty="0" smtClean="0">
                <a:solidFill>
                  <a:srgbClr val="C00000"/>
                </a:solidFill>
              </a:rPr>
              <a:t>]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90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1021"/>
            <a:ext cx="10515600" cy="803503"/>
          </a:xfrm>
        </p:spPr>
        <p:txBody>
          <a:bodyPr/>
          <a:lstStyle/>
          <a:p>
            <a:r>
              <a:rPr lang="ko-KR" altLang="ko-KR" b="1" dirty="0" smtClean="0">
                <a:effectLst/>
              </a:rPr>
              <a:t>인공지능의 </a:t>
            </a:r>
            <a:r>
              <a:rPr lang="ko-KR" altLang="en-US" b="1" dirty="0" smtClean="0">
                <a:effectLst/>
              </a:rPr>
              <a:t>역사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19" y="1125553"/>
            <a:ext cx="10636655" cy="559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57805" y="39501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Turing Test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5751" y="1726174"/>
            <a:ext cx="11649074" cy="4943037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1950</a:t>
            </a:r>
            <a:r>
              <a:rPr lang="ko-KR" altLang="en-US" dirty="0" smtClean="0"/>
              <a:t>년 </a:t>
            </a:r>
            <a:r>
              <a:rPr lang="ko-KR" altLang="en-US" b="1" dirty="0" smtClean="0"/>
              <a:t>앨런 튜링</a:t>
            </a:r>
            <a:r>
              <a:rPr lang="en-US" altLang="ko-KR" b="1" dirty="0" smtClean="0"/>
              <a:t>(Alan Turing)</a:t>
            </a:r>
            <a:r>
              <a:rPr lang="ko-KR" altLang="en-US" dirty="0" smtClean="0"/>
              <a:t>은 생각하는 기계의 구현 가능성에 대한 분석이 담긴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인공지능 역사에서 혁혁한 논문</a:t>
            </a:r>
            <a:r>
              <a:rPr lang="en-US" altLang="ko-KR" dirty="0" smtClean="0"/>
              <a:t>(Can </a:t>
            </a:r>
            <a:r>
              <a:rPr lang="en-US" altLang="ko-KR" dirty="0"/>
              <a:t>Machines </a:t>
            </a:r>
            <a:r>
              <a:rPr lang="en-US" altLang="ko-KR" dirty="0" smtClean="0"/>
              <a:t>Think ?)</a:t>
            </a:r>
            <a:r>
              <a:rPr lang="ko-KR" altLang="en-US" dirty="0" smtClean="0"/>
              <a:t>을 발표</a:t>
            </a:r>
            <a:endParaRPr lang="en-US" altLang="ko-KR" dirty="0" smtClean="0"/>
          </a:p>
          <a:p>
            <a:r>
              <a:rPr lang="ko-KR" altLang="en-US" dirty="0"/>
              <a:t>튜링 테스트는 인공 지능에 대한 최초의 심도 깊은 철학적 </a:t>
            </a:r>
            <a:r>
              <a:rPr lang="ko-KR" altLang="en-US" dirty="0" smtClean="0"/>
              <a:t>제안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심판이 대화에서 기계가 사람인지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기계인지 구별할 수 없을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</a:t>
            </a:r>
            <a:r>
              <a:rPr lang="ko-KR" altLang="en-US" dirty="0" smtClean="0"/>
              <a:t>정도로 대화를 잘 이끌어 간다면</a:t>
            </a:r>
            <a:r>
              <a:rPr lang="en-US" altLang="ko-KR" dirty="0" smtClean="0"/>
              <a:t>,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b="1" u="sng" dirty="0" smtClean="0">
                <a:solidFill>
                  <a:srgbClr val="C00000"/>
                </a:solidFill>
              </a:rPr>
              <a:t>기계가 </a:t>
            </a:r>
            <a:r>
              <a:rPr lang="en-US" altLang="ko-KR" b="1" u="sng" dirty="0" smtClean="0">
                <a:solidFill>
                  <a:srgbClr val="C00000"/>
                </a:solidFill>
              </a:rPr>
              <a:t>"</a:t>
            </a:r>
            <a:r>
              <a:rPr lang="ko-KR" altLang="en-US" b="1" u="sng" dirty="0" smtClean="0">
                <a:solidFill>
                  <a:srgbClr val="C00000"/>
                </a:solidFill>
              </a:rPr>
              <a:t>생각</a:t>
            </a:r>
            <a:r>
              <a:rPr lang="en-US" altLang="ko-KR" b="1" u="sng" dirty="0" smtClean="0">
                <a:solidFill>
                  <a:srgbClr val="C00000"/>
                </a:solidFill>
              </a:rPr>
              <a:t>"</a:t>
            </a:r>
            <a:r>
              <a:rPr lang="ko-KR" altLang="en-US" b="1" u="sng" dirty="0" smtClean="0">
                <a:solidFill>
                  <a:srgbClr val="C00000"/>
                </a:solidFill>
              </a:rPr>
              <a:t>하고 있는 인공지능</a:t>
            </a:r>
            <a:endParaRPr lang="en-US" altLang="ko-KR" b="1" u="sng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이라고 말할 수 있음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9042863" y="6339730"/>
            <a:ext cx="2743200" cy="365125"/>
          </a:xfrm>
        </p:spPr>
        <p:txBody>
          <a:bodyPr/>
          <a:lstStyle/>
          <a:p>
            <a:fld id="{D3839403-9E09-438B-B7E5-3A69F918983C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291" y="3474716"/>
            <a:ext cx="4198113" cy="28867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40591" y="6361434"/>
            <a:ext cx="9957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By </a:t>
            </a:r>
            <a:r>
              <a:rPr lang="ko-KR" altLang="en-US" sz="1400" b="1" dirty="0" err="1" smtClean="0"/>
              <a:t>안치영</a:t>
            </a:r>
            <a:endParaRPr lang="ko-KR" altLang="en-US" sz="1400" b="1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338" y="158069"/>
            <a:ext cx="1224438" cy="134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43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7937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다트머스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컨퍼런스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1956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: AI</a:t>
            </a:r>
            <a:r>
              <a:rPr lang="ko-KR" altLang="en-US" dirty="0" smtClean="0"/>
              <a:t>의 탄생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3188" y="1690687"/>
            <a:ext cx="10900611" cy="485449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1956</a:t>
            </a:r>
            <a:r>
              <a:rPr lang="ko-KR" altLang="en-US" dirty="0" smtClean="0"/>
              <a:t>년에 열린 </a:t>
            </a:r>
            <a:r>
              <a:rPr lang="en-US" altLang="ko-KR" dirty="0" smtClean="0"/>
              <a:t>Dartmouth Conference</a:t>
            </a:r>
            <a:r>
              <a:rPr lang="ko-KR" altLang="en-US" dirty="0" smtClean="0"/>
              <a:t>는 마빈 </a:t>
            </a:r>
            <a:r>
              <a:rPr lang="ko-KR" altLang="en-US" dirty="0" err="1" smtClean="0"/>
              <a:t>민스키와</a:t>
            </a:r>
            <a:r>
              <a:rPr lang="ko-KR" altLang="en-US" dirty="0" smtClean="0"/>
              <a:t> 존 매카시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</a:t>
            </a:r>
            <a:r>
              <a:rPr lang="en-US" altLang="ko-KR" dirty="0" smtClean="0"/>
              <a:t>IBM</a:t>
            </a:r>
            <a:r>
              <a:rPr lang="ko-KR" altLang="en-US" dirty="0" smtClean="0"/>
              <a:t>의 수석 과학자인 </a:t>
            </a:r>
            <a:r>
              <a:rPr lang="ko-KR" altLang="en-US" dirty="0" err="1" smtClean="0"/>
              <a:t>클로드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섀넌과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네이선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로체스터</a:t>
            </a:r>
            <a:r>
              <a:rPr lang="en-US" altLang="ko-KR" dirty="0" smtClean="0"/>
              <a:t>(Nathan Rochester)</a:t>
            </a:r>
            <a:r>
              <a:rPr lang="ko-KR" altLang="en-US" dirty="0" smtClean="0"/>
              <a:t>가 </a:t>
            </a:r>
            <a:r>
              <a:rPr lang="ko-KR" altLang="en-US" dirty="0" smtClean="0"/>
              <a:t>개최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Jonh</a:t>
            </a:r>
            <a:r>
              <a:rPr lang="en-US" altLang="ko-KR" dirty="0" smtClean="0"/>
              <a:t> McCarthy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AI </a:t>
            </a:r>
            <a:r>
              <a:rPr lang="ko-KR" altLang="en-US" dirty="0" smtClean="0"/>
              <a:t>용어 제안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컨퍼런스는 </a:t>
            </a:r>
            <a:r>
              <a:rPr lang="en-US" altLang="ko-KR" dirty="0" smtClean="0"/>
              <a:t>AI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"</a:t>
            </a:r>
            <a:r>
              <a:rPr lang="ko-KR" altLang="en-US" b="1" u="sng" dirty="0" smtClean="0">
                <a:solidFill>
                  <a:srgbClr val="C00000"/>
                </a:solidFill>
              </a:rPr>
              <a:t>학습의 모든 면 또는 지능의 다른 모든 특성을 기계로 정밀하게 </a:t>
            </a:r>
            <a:r>
              <a:rPr lang="ko-KR" altLang="en-US" b="1" u="sng" dirty="0" smtClean="0">
                <a:solidFill>
                  <a:srgbClr val="C00000"/>
                </a:solidFill>
              </a:rPr>
              <a:t>기술할 </a:t>
            </a:r>
            <a:r>
              <a:rPr lang="ko-KR" altLang="en-US" b="1" u="sng" dirty="0" smtClean="0">
                <a:solidFill>
                  <a:srgbClr val="C00000"/>
                </a:solidFill>
              </a:rPr>
              <a:t>수 있고 이를 </a:t>
            </a:r>
            <a:r>
              <a:rPr lang="ko-KR" altLang="en-US" b="1" u="sng" dirty="0" err="1" smtClean="0">
                <a:solidFill>
                  <a:srgbClr val="C00000"/>
                </a:solidFill>
              </a:rPr>
              <a:t>시물레이션</a:t>
            </a:r>
            <a:r>
              <a:rPr lang="ko-KR" altLang="en-US" b="1" u="sng" dirty="0" smtClean="0">
                <a:solidFill>
                  <a:srgbClr val="C00000"/>
                </a:solidFill>
              </a:rPr>
              <a:t> </a:t>
            </a:r>
            <a:r>
              <a:rPr lang="ko-KR" altLang="en-US" dirty="0" smtClean="0"/>
              <a:t>할 수 있다</a:t>
            </a:r>
            <a:r>
              <a:rPr lang="en-US" altLang="ko-KR" dirty="0" smtClean="0"/>
              <a:t>＂</a:t>
            </a:r>
            <a:r>
              <a:rPr lang="ko-KR" altLang="en-US" dirty="0" smtClean="0"/>
              <a:t>라는 주장을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39403-9E09-438B-B7E5-3A69F918983C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970" y="2764900"/>
            <a:ext cx="2684703" cy="18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2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1065</Words>
  <Application>Microsoft Office PowerPoint</Application>
  <PresentationFormat>와이드스크린</PresentationFormat>
  <Paragraphs>177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7" baseType="lpstr">
      <vt:lpstr>JBold</vt:lpstr>
      <vt:lpstr>굴림</vt:lpstr>
      <vt:lpstr>굴림</vt:lpstr>
      <vt:lpstr>나눔고딕</vt:lpstr>
      <vt:lpstr>맑은 고딕</vt:lpstr>
      <vt:lpstr>Arial</vt:lpstr>
      <vt:lpstr>Tahoma</vt:lpstr>
      <vt:lpstr>Wingdings</vt:lpstr>
      <vt:lpstr>Office 테마</vt:lpstr>
      <vt:lpstr>인공지능 Artificial Intelligence</vt:lpstr>
      <vt:lpstr>인공지능</vt:lpstr>
      <vt:lpstr>인공지능</vt:lpstr>
      <vt:lpstr>인공지능, 머신러닝 관련기업  =&gt; 2,500개 이상</vt:lpstr>
      <vt:lpstr> 인공지능 개념과 역사</vt:lpstr>
      <vt:lpstr>인공지능의 개념</vt:lpstr>
      <vt:lpstr>인공지능의 역사</vt:lpstr>
      <vt:lpstr>Turing Test</vt:lpstr>
      <vt:lpstr>다트머스 컨퍼런스 1956년 : AI의 탄생</vt:lpstr>
      <vt:lpstr>황금기(1956~1974년)</vt:lpstr>
      <vt:lpstr>AI의 암흑기(1974-1980)</vt:lpstr>
      <vt:lpstr>Boom 1980-1987</vt:lpstr>
      <vt:lpstr>The second AI winter 1987-1993</vt:lpstr>
      <vt:lpstr>AI 1993-present</vt:lpstr>
      <vt:lpstr>AI 성공사례</vt:lpstr>
      <vt:lpstr>인공지능  주요 활용기술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인공지능 요소기술</vt:lpstr>
      <vt:lpstr>최신 A.I. 기술</vt:lpstr>
      <vt:lpstr>최신 A.I. 기술</vt:lpstr>
      <vt:lpstr>최신 A.I. 기술</vt:lpstr>
      <vt:lpstr>최신 A.I. 기술</vt:lpstr>
      <vt:lpstr>최신 A.I. 기술</vt:lpstr>
      <vt:lpstr>최신 A.I. 기술</vt:lpstr>
      <vt:lpstr>최신 A.I. 기술</vt:lpstr>
      <vt:lpstr>최신 A.I. 기술</vt:lpstr>
      <vt:lpstr>최신 A.I. 기술</vt:lpstr>
      <vt:lpstr>인공지능을 이용한 그림</vt:lpstr>
      <vt:lpstr>넥스트 램브란트의 작품</vt:lpstr>
      <vt:lpstr>소프트웨어가 그리는 미술작품</vt:lpstr>
      <vt:lpstr>소프트웨어가 그리는 미술작품</vt:lpstr>
      <vt:lpstr>PowerPoint 프레젠테이션</vt:lpstr>
      <vt:lpstr>스마트폰 앱 ‘프리즈마’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Grumpy</dc:creator>
  <cp:lastModifiedBy>Ryumduck Oh</cp:lastModifiedBy>
  <cp:revision>56</cp:revision>
  <dcterms:created xsi:type="dcterms:W3CDTF">2017-11-05T23:57:20Z</dcterms:created>
  <dcterms:modified xsi:type="dcterms:W3CDTF">2020-11-01T16:54:18Z</dcterms:modified>
</cp:coreProperties>
</file>